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74" r:id="rId2"/>
  </p:sldMasterIdLst>
  <p:notesMasterIdLst>
    <p:notesMasterId r:id="rId4"/>
  </p:notesMasterIdLst>
  <p:handoutMasterIdLst>
    <p:handoutMasterId r:id="rId5"/>
  </p:handoutMasterIdLst>
  <p:sldIdLst>
    <p:sldId id="278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DFB42C"/>
    <a:srgbClr val="018069"/>
    <a:srgbClr val="26A9AC"/>
    <a:srgbClr val="1E0000"/>
    <a:srgbClr val="8CCB3C"/>
    <a:srgbClr val="0081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0" autoAdjust="0"/>
    <p:restoredTop sz="92730" autoAdjust="0"/>
  </p:normalViewPr>
  <p:slideViewPr>
    <p:cSldViewPr snapToObjects="1">
      <p:cViewPr>
        <p:scale>
          <a:sx n="66" d="100"/>
          <a:sy n="66" d="100"/>
        </p:scale>
        <p:origin x="-1422" y="-858"/>
      </p:cViewPr>
      <p:guideLst>
        <p:guide orient="horz" pos="2736"/>
        <p:guide orient="horz" pos="2640"/>
        <p:guide orient="horz" pos="1056"/>
        <p:guide orient="horz" pos="96"/>
        <p:guide orient="horz" pos="192"/>
        <p:guide orient="horz" pos="1178"/>
        <p:guide orient="horz" pos="4119"/>
        <p:guide orient="horz" pos="4060"/>
        <p:guide pos="4235"/>
        <p:guide pos="144"/>
        <p:guide pos="5616"/>
        <p:guide pos="1528"/>
        <p:guide pos="1469"/>
        <p:guide pos="2850"/>
        <p:guide pos="2907"/>
        <p:guide pos="42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01FDD1F8-E3BA-4986-BF93-FFFF6B2AE3C8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9446501E-75DB-4A1C-8D3F-E058C63F8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57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8B09AB9B-8D92-484E-9094-978EB12524E1}" type="datetime1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A4BCD378-AAE9-4E90-A984-7052CCD9C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34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/>
        <a:cs typeface="Arial" pitchFamily="34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/>
        <a:cs typeface="Arial" pitchFamily="34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/>
        <a:cs typeface="Arial" pitchFamily="34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/>
        <a:cs typeface="Arial" pitchFamily="34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/>
        <a:cs typeface="Arial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6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5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0638" y="304800"/>
            <a:ext cx="1622425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4719638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88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ps_logo_logistics_v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367338"/>
            <a:ext cx="14636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2"/>
          <p:cNvSpPr>
            <a:spLocks noChangeArrowheads="1"/>
          </p:cNvSpPr>
          <p:nvPr userDrawn="1"/>
        </p:nvSpPr>
        <p:spPr bwMode="auto">
          <a:xfrm>
            <a:off x="230188" y="6538913"/>
            <a:ext cx="2098675" cy="3190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Rectangle 23"/>
          <p:cNvSpPr>
            <a:spLocks noChangeArrowheads="1"/>
          </p:cNvSpPr>
          <p:nvPr userDrawn="1"/>
        </p:nvSpPr>
        <p:spPr bwMode="auto">
          <a:xfrm>
            <a:off x="2425700" y="6538913"/>
            <a:ext cx="2098675" cy="3190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24"/>
          <p:cNvSpPr>
            <a:spLocks noChangeArrowheads="1"/>
          </p:cNvSpPr>
          <p:nvPr userDrawn="1"/>
        </p:nvSpPr>
        <p:spPr bwMode="auto">
          <a:xfrm>
            <a:off x="4624388" y="6538913"/>
            <a:ext cx="2098675" cy="319087"/>
          </a:xfrm>
          <a:prstGeom prst="rect">
            <a:avLst/>
          </a:prstGeom>
          <a:solidFill>
            <a:srgbClr val="0180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ectangle 25"/>
          <p:cNvSpPr>
            <a:spLocks noChangeArrowheads="1"/>
          </p:cNvSpPr>
          <p:nvPr userDrawn="1"/>
        </p:nvSpPr>
        <p:spPr bwMode="auto">
          <a:xfrm>
            <a:off x="6815138" y="6538913"/>
            <a:ext cx="2098675" cy="319087"/>
          </a:xfrm>
          <a:prstGeom prst="rect">
            <a:avLst/>
          </a:prstGeom>
          <a:solidFill>
            <a:srgbClr val="DFB42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6" name="Title Placeholder 1"/>
          <p:cNvSpPr>
            <a:spLocks noGrp="1"/>
          </p:cNvSpPr>
          <p:nvPr>
            <p:ph type="ctrTitle"/>
          </p:nvPr>
        </p:nvSpPr>
        <p:spPr>
          <a:xfrm>
            <a:off x="328613" y="4670425"/>
            <a:ext cx="6572250" cy="696913"/>
          </a:xfrm>
        </p:spPr>
        <p:txBody>
          <a:bodyPr/>
          <a:lstStyle>
            <a:lvl1pPr>
              <a:defRPr sz="3600" smtClean="0">
                <a:solidFill>
                  <a:schemeClr val="hlink"/>
                </a:solidFill>
                <a:latin typeface="Arial" pitchFamily="34" charset="0"/>
                <a:ea typeface="ヒラギノ角ゴ Pro W3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7" name="Text Placeholder 2"/>
          <p:cNvSpPr>
            <a:spLocks noGrp="1"/>
          </p:cNvSpPr>
          <p:nvPr>
            <p:ph type="subTitle" idx="1"/>
          </p:nvPr>
        </p:nvSpPr>
        <p:spPr>
          <a:xfrm>
            <a:off x="338138" y="5562600"/>
            <a:ext cx="6400800" cy="533400"/>
          </a:xfrm>
        </p:spPr>
        <p:txBody>
          <a:bodyPr/>
          <a:lstStyle>
            <a:lvl1pPr marL="0" indent="0">
              <a:buFont typeface="Arial" pitchFamily="34" charset="0"/>
              <a:buNone/>
              <a:defRPr smtClean="0">
                <a:solidFill>
                  <a:schemeClr val="tx2"/>
                </a:solidFill>
                <a:latin typeface="Arial" pitchFamily="34" charset="0"/>
                <a:ea typeface="ヒラギノ角ゴ Pro W3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15093702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 userDrawn="1"/>
        </p:nvSpPr>
        <p:spPr bwMode="auto">
          <a:xfrm>
            <a:off x="230188" y="6538913"/>
            <a:ext cx="2098675" cy="3190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22"/>
          <p:cNvSpPr>
            <a:spLocks noChangeArrowheads="1"/>
          </p:cNvSpPr>
          <p:nvPr userDrawn="1"/>
        </p:nvSpPr>
        <p:spPr bwMode="auto">
          <a:xfrm>
            <a:off x="2425700" y="6538913"/>
            <a:ext cx="2098675" cy="3190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Rectangle 23"/>
          <p:cNvSpPr>
            <a:spLocks noChangeArrowheads="1"/>
          </p:cNvSpPr>
          <p:nvPr userDrawn="1"/>
        </p:nvSpPr>
        <p:spPr bwMode="auto">
          <a:xfrm>
            <a:off x="4624388" y="6538913"/>
            <a:ext cx="2098675" cy="319087"/>
          </a:xfrm>
          <a:prstGeom prst="rect">
            <a:avLst/>
          </a:prstGeom>
          <a:solidFill>
            <a:srgbClr val="0180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24"/>
          <p:cNvSpPr>
            <a:spLocks noChangeArrowheads="1"/>
          </p:cNvSpPr>
          <p:nvPr userDrawn="1"/>
        </p:nvSpPr>
        <p:spPr bwMode="auto">
          <a:xfrm>
            <a:off x="6815138" y="6538913"/>
            <a:ext cx="2098675" cy="319087"/>
          </a:xfrm>
          <a:prstGeom prst="rect">
            <a:avLst/>
          </a:prstGeom>
          <a:solidFill>
            <a:srgbClr val="DFB42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8523288" y="6548438"/>
            <a:ext cx="3810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6E75EF3B-6975-47B0-ACB2-1B33447DE522}" type="slidenum">
              <a:rPr lang="en-US" sz="1000" smtClean="0"/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sz="100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4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0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009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4343400"/>
            <a:ext cx="3170238" cy="178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1238" y="4343400"/>
            <a:ext cx="3171825" cy="178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3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983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190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03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6494463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4343400"/>
            <a:ext cx="6494463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15"/>
          <p:cNvSpPr>
            <a:spLocks noChangeArrowheads="1"/>
          </p:cNvSpPr>
          <p:nvPr userDrawn="1"/>
        </p:nvSpPr>
        <p:spPr bwMode="auto">
          <a:xfrm>
            <a:off x="230188" y="6538913"/>
            <a:ext cx="2098675" cy="3190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16"/>
          <p:cNvSpPr>
            <a:spLocks noChangeArrowheads="1"/>
          </p:cNvSpPr>
          <p:nvPr userDrawn="1"/>
        </p:nvSpPr>
        <p:spPr bwMode="auto">
          <a:xfrm>
            <a:off x="2425700" y="6538913"/>
            <a:ext cx="2098675" cy="3190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0" name="Rectangle 17"/>
          <p:cNvSpPr>
            <a:spLocks noChangeArrowheads="1"/>
          </p:cNvSpPr>
          <p:nvPr userDrawn="1"/>
        </p:nvSpPr>
        <p:spPr bwMode="auto">
          <a:xfrm>
            <a:off x="4624388" y="6538913"/>
            <a:ext cx="2098675" cy="319087"/>
          </a:xfrm>
          <a:prstGeom prst="rect">
            <a:avLst/>
          </a:prstGeom>
          <a:solidFill>
            <a:srgbClr val="0180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1" name="Rectangle 18"/>
          <p:cNvSpPr>
            <a:spLocks noChangeArrowheads="1"/>
          </p:cNvSpPr>
          <p:nvPr userDrawn="1"/>
        </p:nvSpPr>
        <p:spPr bwMode="auto">
          <a:xfrm>
            <a:off x="6815138" y="6538913"/>
            <a:ext cx="2098675" cy="319087"/>
          </a:xfrm>
          <a:prstGeom prst="rect">
            <a:avLst/>
          </a:prstGeom>
          <a:solidFill>
            <a:srgbClr val="DFB42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1" name="Text Box 7"/>
          <p:cNvSpPr txBox="1">
            <a:spLocks noChangeArrowheads="1"/>
          </p:cNvSpPr>
          <p:nvPr userDrawn="1"/>
        </p:nvSpPr>
        <p:spPr bwMode="auto">
          <a:xfrm>
            <a:off x="8523288" y="6548438"/>
            <a:ext cx="3810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C98FBED3-C883-4C16-B622-FFEAB1663D0F}" type="slidenum">
              <a:rPr lang="en-US" sz="1000" smtClean="0"/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sz="10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7" r:id="rId2"/>
    <p:sldLayoutId id="2147483686" r:id="rId3"/>
    <p:sldLayoutId id="2147483685" r:id="rId4"/>
    <p:sldLayoutId id="2147483684" r:id="rId5"/>
    <p:sldLayoutId id="2147483683" r:id="rId6"/>
    <p:sldLayoutId id="2147483682" r:id="rId7"/>
    <p:sldLayoutId id="2147483681" r:id="rId8"/>
    <p:sldLayoutId id="2147483680" r:id="rId9"/>
    <p:sldLayoutId id="2147483679" r:id="rId10"/>
    <p:sldLayoutId id="2147483678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/>
          <a:cs typeface="ヒラギノ角ゴ Pro W3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/>
          <a:cs typeface="ヒラギノ角ゴ Pro W3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/>
          <a:cs typeface="ヒラギノ角ゴ Pro W3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/>
          <a:cs typeface="ヒラギノ角ゴ Pro W3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/>
          <a:cs typeface="ヒラギノ角ゴ Pro W3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/>
          <a:cs typeface="ヒラギノ角ゴ Pro W3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/>
          <a:cs typeface="ヒラギノ角ゴ Pro W3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/>
          <a:cs typeface="ヒラギノ角ゴ Pro W3"/>
        </a:defRPr>
      </a:lvl9pPr>
    </p:titleStyle>
    <p:bodyStyle>
      <a:lvl1pPr marL="231775" indent="-2317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19113" indent="-173038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1714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-109538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1112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·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711325" indent="-111125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·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168525" indent="-111125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·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625725" indent="-111125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·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3082925" indent="-111125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·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6494463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870075"/>
            <a:ext cx="6494463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 charset="-128"/>
          <a:cs typeface="ヒラギノ角ゴ Pro W3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 charset="-128"/>
          <a:cs typeface="ヒラギノ角ゴ Pro W3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 charset="-128"/>
          <a:cs typeface="ヒラギノ角ゴ Pro W3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231775" indent="-2317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9113" indent="-173038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96925" indent="-163513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5525" indent="-11430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0950" indent="-11112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·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3213"/>
            <a:ext cx="6494463" cy="687387"/>
          </a:xfrm>
        </p:spPr>
        <p:txBody>
          <a:bodyPr/>
          <a:lstStyle/>
          <a:p>
            <a:r>
              <a:rPr lang="en-US" altLang="en-US" smtClean="0"/>
              <a:t>UPS Program Elements</a:t>
            </a:r>
            <a:endParaRPr lang="en-US" altLang="en-US" sz="2000" b="0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defTabSz="914400" eaLnBrk="1" hangingPunct="1">
              <a:spcBef>
                <a:spcPct val="50000"/>
              </a:spcBef>
            </a:pPr>
            <a:endParaRPr lang="en-US" altLang="en-US" sz="2000" b="1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33388" y="1371600"/>
            <a:ext cx="8382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defTabSz="914400">
              <a:spcBef>
                <a:spcPct val="50000"/>
              </a:spcBef>
              <a:buFontTx/>
              <a:buChar char="•"/>
            </a:pPr>
            <a:r>
              <a:rPr lang="en-US" altLang="en-US" sz="2000"/>
              <a:t>Discounts for members and their portfolio companies</a:t>
            </a:r>
          </a:p>
          <a:p>
            <a:pPr lvl="1" defTabSz="914400">
              <a:spcBef>
                <a:spcPct val="50000"/>
              </a:spcBef>
              <a:buFontTx/>
              <a:buChar char="•"/>
            </a:pPr>
            <a:r>
              <a:rPr lang="en-US" altLang="en-US"/>
              <a:t>Air, Ground and International shipping</a:t>
            </a:r>
          </a:p>
          <a:p>
            <a:pPr defTabSz="914400">
              <a:spcBef>
                <a:spcPct val="50000"/>
              </a:spcBef>
              <a:buFontTx/>
              <a:buChar char="•"/>
            </a:pPr>
            <a:r>
              <a:rPr lang="en-US" altLang="en-US" sz="2000"/>
              <a:t>Volume-based discount tiers so the more you ship, the more you save</a:t>
            </a:r>
          </a:p>
          <a:p>
            <a:pPr defTabSz="914400">
              <a:spcBef>
                <a:spcPct val="50000"/>
              </a:spcBef>
              <a:buFontTx/>
              <a:buChar char="•"/>
            </a:pPr>
            <a:r>
              <a:rPr lang="en-US" altLang="en-US" sz="2000"/>
              <a:t>Royalties based on member shipping</a:t>
            </a:r>
          </a:p>
          <a:p>
            <a:pPr defTabSz="914400">
              <a:spcBef>
                <a:spcPct val="50000"/>
              </a:spcBef>
              <a:buFontTx/>
              <a:buChar char="•"/>
            </a:pPr>
            <a:r>
              <a:rPr lang="en-US" altLang="en-US" sz="2000"/>
              <a:t>Potential Sweepstakes participation for enrollments or shipments</a:t>
            </a:r>
          </a:p>
          <a:p>
            <a:pPr defTabSz="914400">
              <a:spcBef>
                <a:spcPct val="50000"/>
              </a:spcBef>
              <a:buFontTx/>
              <a:buChar char="•"/>
            </a:pPr>
            <a:r>
              <a:rPr lang="en-US" altLang="en-US" sz="2000"/>
              <a:t>Simple 24/7 online enrollment landing page with easy access to other UPS resources</a:t>
            </a:r>
          </a:p>
          <a:p>
            <a:pPr lvl="1" defTabSz="914400">
              <a:spcBef>
                <a:spcPct val="50000"/>
              </a:spcBef>
              <a:buFontTx/>
              <a:buChar char="•"/>
            </a:pPr>
            <a:r>
              <a:rPr lang="en-US" altLang="en-US" sz="2000"/>
              <a:t>Schedule pickups/track shipments</a:t>
            </a:r>
          </a:p>
          <a:p>
            <a:pPr lvl="1" defTabSz="914400">
              <a:spcBef>
                <a:spcPct val="50000"/>
              </a:spcBef>
              <a:buFontTx/>
              <a:buChar char="•"/>
            </a:pPr>
            <a:r>
              <a:rPr lang="en-US" altLang="en-US" sz="2000"/>
              <a:t>Order free supplies</a:t>
            </a:r>
          </a:p>
          <a:p>
            <a:pPr lvl="1" defTabSz="914400">
              <a:spcBef>
                <a:spcPct val="50000"/>
              </a:spcBef>
              <a:buFontTx/>
              <a:buChar char="•"/>
            </a:pPr>
            <a:r>
              <a:rPr lang="en-US" altLang="en-US" sz="2000"/>
              <a:t>Create and print shipping labels</a:t>
            </a:r>
          </a:p>
        </p:txBody>
      </p:sp>
      <p:pic>
        <p:nvPicPr>
          <p:cNvPr id="9222" name="Picture 6" descr="ups_logo_4c_big_alp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"/>
            <a:ext cx="111918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2_Office Theme 2">
      <a:dk1>
        <a:srgbClr val="2C0000"/>
      </a:dk1>
      <a:lt1>
        <a:srgbClr val="FFFFFF"/>
      </a:lt1>
      <a:dk2>
        <a:srgbClr val="008198"/>
      </a:dk2>
      <a:lt2>
        <a:srgbClr val="EEECE1"/>
      </a:lt2>
      <a:accent1>
        <a:srgbClr val="26A9AC"/>
      </a:accent1>
      <a:accent2>
        <a:srgbClr val="599117"/>
      </a:accent2>
      <a:accent3>
        <a:srgbClr val="FFFFFF"/>
      </a:accent3>
      <a:accent4>
        <a:srgbClr val="240000"/>
      </a:accent4>
      <a:accent5>
        <a:srgbClr val="ACD1D2"/>
      </a:accent5>
      <a:accent6>
        <a:srgbClr val="508314"/>
      </a:accent6>
      <a:hlink>
        <a:srgbClr val="8CCB3C"/>
      </a:hlink>
      <a:folHlink>
        <a:srgbClr val="FF7800"/>
      </a:folHlink>
    </a:clrScheme>
    <a:fontScheme name="2_Office Theme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ffice Theme 2">
        <a:dk1>
          <a:srgbClr val="2C0000"/>
        </a:dk1>
        <a:lt1>
          <a:srgbClr val="FFFFFF"/>
        </a:lt1>
        <a:dk2>
          <a:srgbClr val="008198"/>
        </a:dk2>
        <a:lt2>
          <a:srgbClr val="EEECE1"/>
        </a:lt2>
        <a:accent1>
          <a:srgbClr val="26A9AC"/>
        </a:accent1>
        <a:accent2>
          <a:srgbClr val="599117"/>
        </a:accent2>
        <a:accent3>
          <a:srgbClr val="FFFFFF"/>
        </a:accent3>
        <a:accent4>
          <a:srgbClr val="240000"/>
        </a:accent4>
        <a:accent5>
          <a:srgbClr val="ACD1D2"/>
        </a:accent5>
        <a:accent6>
          <a:srgbClr val="508314"/>
        </a:accent6>
        <a:hlink>
          <a:srgbClr val="8CCB3C"/>
        </a:hlink>
        <a:folHlink>
          <a:srgbClr val="FF7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ffice Theme">
  <a:themeElements>
    <a:clrScheme name="1_Office Theme 2">
      <a:dk1>
        <a:srgbClr val="2C0000"/>
      </a:dk1>
      <a:lt1>
        <a:srgbClr val="FFFFFF"/>
      </a:lt1>
      <a:dk2>
        <a:srgbClr val="008198"/>
      </a:dk2>
      <a:lt2>
        <a:srgbClr val="EEECE1"/>
      </a:lt2>
      <a:accent1>
        <a:srgbClr val="26A9AC"/>
      </a:accent1>
      <a:accent2>
        <a:srgbClr val="599117"/>
      </a:accent2>
      <a:accent3>
        <a:srgbClr val="FFFFFF"/>
      </a:accent3>
      <a:accent4>
        <a:srgbClr val="240000"/>
      </a:accent4>
      <a:accent5>
        <a:srgbClr val="ACD1D2"/>
      </a:accent5>
      <a:accent6>
        <a:srgbClr val="508314"/>
      </a:accent6>
      <a:hlink>
        <a:srgbClr val="8CCB3C"/>
      </a:hlink>
      <a:folHlink>
        <a:srgbClr val="FF7800"/>
      </a:folHlink>
    </a:clrScheme>
    <a:fontScheme name="3_Office Theme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2">
        <a:dk1>
          <a:srgbClr val="2C0000"/>
        </a:dk1>
        <a:lt1>
          <a:srgbClr val="FFFFFF"/>
        </a:lt1>
        <a:dk2>
          <a:srgbClr val="008198"/>
        </a:dk2>
        <a:lt2>
          <a:srgbClr val="EEECE1"/>
        </a:lt2>
        <a:accent1>
          <a:srgbClr val="26A9AC"/>
        </a:accent1>
        <a:accent2>
          <a:srgbClr val="599117"/>
        </a:accent2>
        <a:accent3>
          <a:srgbClr val="FFFFFF"/>
        </a:accent3>
        <a:accent4>
          <a:srgbClr val="240000"/>
        </a:accent4>
        <a:accent5>
          <a:srgbClr val="ACD1D2"/>
        </a:accent5>
        <a:accent6>
          <a:srgbClr val="508314"/>
        </a:accent6>
        <a:hlink>
          <a:srgbClr val="8CCB3C"/>
        </a:hlink>
        <a:folHlink>
          <a:srgbClr val="FF7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5651</TotalTime>
  <Words>65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2_Office Theme</vt:lpstr>
      <vt:lpstr>3_Office Theme</vt:lpstr>
      <vt:lpstr>UPS Program Elements</vt:lpstr>
    </vt:vector>
  </TitlesOfParts>
  <Company>UPS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UPS</dc:creator>
  <cp:lastModifiedBy>Marianne Hudson</cp:lastModifiedBy>
  <cp:revision>92</cp:revision>
  <cp:lastPrinted>2011-02-10T14:27:53Z</cp:lastPrinted>
  <dcterms:created xsi:type="dcterms:W3CDTF">2010-07-08T13:53:47Z</dcterms:created>
  <dcterms:modified xsi:type="dcterms:W3CDTF">2013-10-15T15:40:16Z</dcterms:modified>
</cp:coreProperties>
</file>