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40" r:id="rId3"/>
    <p:sldId id="278" r:id="rId4"/>
    <p:sldId id="324" r:id="rId5"/>
    <p:sldId id="311" r:id="rId6"/>
    <p:sldId id="321" r:id="rId7"/>
    <p:sldId id="309" r:id="rId8"/>
    <p:sldId id="313" r:id="rId9"/>
    <p:sldId id="314" r:id="rId10"/>
    <p:sldId id="328" r:id="rId11"/>
    <p:sldId id="329" r:id="rId12"/>
    <p:sldId id="341" r:id="rId13"/>
    <p:sldId id="330" r:id="rId14"/>
    <p:sldId id="331" r:id="rId15"/>
    <p:sldId id="310" r:id="rId16"/>
    <p:sldId id="346" r:id="rId17"/>
    <p:sldId id="347" r:id="rId18"/>
    <p:sldId id="348" r:id="rId19"/>
    <p:sldId id="350" r:id="rId20"/>
    <p:sldId id="353" r:id="rId21"/>
    <p:sldId id="352" r:id="rId22"/>
    <p:sldId id="349" r:id="rId23"/>
    <p:sldId id="342" r:id="rId24"/>
    <p:sldId id="354" r:id="rId25"/>
    <p:sldId id="320" r:id="rId26"/>
    <p:sldId id="355" r:id="rId27"/>
    <p:sldId id="356" r:id="rId28"/>
    <p:sldId id="357" r:id="rId29"/>
    <p:sldId id="358" r:id="rId30"/>
    <p:sldId id="359" r:id="rId31"/>
    <p:sldId id="335" r:id="rId32"/>
    <p:sldId id="312" r:id="rId33"/>
    <p:sldId id="288" r:id="rId34"/>
    <p:sldId id="343" r:id="rId35"/>
    <p:sldId id="325" r:id="rId36"/>
    <p:sldId id="322" r:id="rId3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548235"/>
    <a:srgbClr val="030303"/>
    <a:srgbClr val="CD6A6A"/>
    <a:srgbClr val="F9DB41"/>
    <a:srgbClr val="637B52"/>
    <a:srgbClr val="483796"/>
    <a:srgbClr val="B5B5B5"/>
    <a:srgbClr val="FFBC70"/>
    <a:srgbClr val="FFF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101" d="100"/>
          <a:sy n="101" d="100"/>
        </p:scale>
        <p:origin x="29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7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672506561679787"/>
          <c:y val="5.37973309795211E-2"/>
          <c:w val="0.63426115485564305"/>
          <c:h val="0.7904782735491396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Summary!$B$565:$B$569</c:f>
              <c:strCache>
                <c:ptCount val="5"/>
                <c:pt idx="0">
                  <c:v>Less than $2,000,000</c:v>
                </c:pt>
                <c:pt idx="1">
                  <c:v>$2,000,001 to $4,000,000</c:v>
                </c:pt>
                <c:pt idx="2">
                  <c:v>$4,000,001 to $6,000,000</c:v>
                </c:pt>
                <c:pt idx="3">
                  <c:v>$6,000,001 to $8,000,000</c:v>
                </c:pt>
                <c:pt idx="4">
                  <c:v>Greater than $8,000,000</c:v>
                </c:pt>
              </c:strCache>
            </c:strRef>
          </c:cat>
          <c:val>
            <c:numRef>
              <c:f>Summary!$D$565:$D$569</c:f>
              <c:numCache>
                <c:formatCode>0%</c:formatCode>
                <c:ptCount val="5"/>
                <c:pt idx="0">
                  <c:v>0.22580645161290322</c:v>
                </c:pt>
                <c:pt idx="1">
                  <c:v>0.32258064516129031</c:v>
                </c:pt>
                <c:pt idx="2">
                  <c:v>0.19354838709677419</c:v>
                </c:pt>
                <c:pt idx="3">
                  <c:v>9.6774193548387094E-2</c:v>
                </c:pt>
                <c:pt idx="4">
                  <c:v>0.16129032258064516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94-4381-9221-2245FA9556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60510392"/>
        <c:axId val="160510784"/>
      </c:barChart>
      <c:catAx>
        <c:axId val="1605103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60510784"/>
        <c:crosses val="autoZero"/>
        <c:auto val="1"/>
        <c:lblAlgn val="ctr"/>
        <c:lblOffset val="100"/>
        <c:noMultiLvlLbl val="0"/>
      </c:catAx>
      <c:valAx>
        <c:axId val="160510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60510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10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F28153E4-9F76-4F6D-89B8-3018740E37C6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620250"/>
            <a:ext cx="5850835" cy="3780800"/>
          </a:xfrm>
          <a:prstGeom prst="rect">
            <a:avLst/>
          </a:prstGeom>
        </p:spPr>
        <p:txBody>
          <a:bodyPr vert="horz" lIns="94851" tIns="47425" rIns="94851" bIns="474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A81D6F2E-C831-46F6-B18A-F772FE8CCA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480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0907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37" indent="-296321" defTabSz="100090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287" indent="-237058" defTabSz="100090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401" indent="-237058" defTabSz="100090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517" indent="-237058" defTabSz="100090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630" indent="-237058" defTabSz="10009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746" indent="-237058" defTabSz="10009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5858" indent="-237058" defTabSz="10009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9974" indent="-237058" defTabSz="10009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720F21-5FC8-4EEC-B58C-3D410D0F58B4}" type="slidenum">
              <a:rPr lang="en-US" smtClean="0"/>
              <a:pPr eaLnBrk="1" hangingPunct="1"/>
              <a:t>8</a:t>
            </a:fld>
            <a:endParaRPr 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44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0907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37" indent="-296321" defTabSz="100090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287" indent="-237058" defTabSz="100090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401" indent="-237058" defTabSz="100090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517" indent="-237058" defTabSz="100090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630" indent="-237058" defTabSz="10009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746" indent="-237058" defTabSz="10009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5858" indent="-237058" defTabSz="10009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9974" indent="-237058" defTabSz="10009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720F21-5FC8-4EEC-B58C-3D410D0F58B4}" type="slidenum">
              <a:rPr lang="en-US" smtClean="0"/>
              <a:pPr eaLnBrk="1" hangingPunct="1"/>
              <a:t>9</a:t>
            </a:fld>
            <a:endParaRPr 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685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E4F9CC-4278-4982-ACE6-BA124D8A0E97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63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3" r="1463"/>
          <a:stretch/>
        </p:blipFill>
        <p:spPr bwMode="auto">
          <a:xfrm>
            <a:off x="-76201" y="0"/>
            <a:ext cx="4576275" cy="6864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hape 31"/>
          <p:cNvSpPr/>
          <p:nvPr userDrawn="1"/>
        </p:nvSpPr>
        <p:spPr>
          <a:xfrm>
            <a:off x="4500075" y="0"/>
            <a:ext cx="4643925" cy="2285996"/>
          </a:xfrm>
          <a:prstGeom prst="rect">
            <a:avLst/>
          </a:prstGeom>
          <a:solidFill>
            <a:srgbClr val="86A6C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25" b="0" i="0" u="none" strike="noStrike" cap="none" baseline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pic>
        <p:nvPicPr>
          <p:cNvPr id="9" name="Shape 34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6046264" y="914400"/>
            <a:ext cx="1730099" cy="58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35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5285925" y="1647614"/>
            <a:ext cx="3224700" cy="1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36"/>
          <p:cNvSpPr/>
          <p:nvPr userDrawn="1"/>
        </p:nvSpPr>
        <p:spPr>
          <a:xfrm rot="-5400000" flipH="1">
            <a:off x="3429005" y="1055847"/>
            <a:ext cx="2286000" cy="174300"/>
          </a:xfrm>
          <a:prstGeom prst="rect">
            <a:avLst/>
          </a:prstGeom>
          <a:solidFill>
            <a:srgbClr val="8EB07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25" b="0" i="0" u="none" strike="noStrike" cap="none" baseline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37"/>
          <p:cNvSpPr/>
          <p:nvPr userDrawn="1"/>
        </p:nvSpPr>
        <p:spPr>
          <a:xfrm rot="-5400000" flipH="1">
            <a:off x="3429005" y="3341847"/>
            <a:ext cx="2286000" cy="174300"/>
          </a:xfrm>
          <a:prstGeom prst="rect">
            <a:avLst/>
          </a:prstGeom>
          <a:solidFill>
            <a:srgbClr val="E6C35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25" b="0" i="0" u="none" strike="noStrike" cap="none" baseline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38"/>
          <p:cNvSpPr/>
          <p:nvPr userDrawn="1"/>
        </p:nvSpPr>
        <p:spPr>
          <a:xfrm rot="-5400000" flipH="1">
            <a:off x="3429005" y="5627848"/>
            <a:ext cx="2286000" cy="174300"/>
          </a:xfrm>
          <a:prstGeom prst="rect">
            <a:avLst/>
          </a:prstGeom>
          <a:solidFill>
            <a:srgbClr val="CF956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25" b="0" i="0" u="none" strike="noStrike" cap="none" baseline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083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2BA54928-999A-4FCA-8C93-411E5640A4E6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01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2BA54928-999A-4FCA-8C93-411E5640A4E6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26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399"/>
            <a:ext cx="8305800" cy="4547675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A54928-999A-4FCA-8C93-411E5640A4E6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B394D5-FABB-4D7E-87FB-1C2ABD11D061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11550" y="5867400"/>
            <a:ext cx="9144001" cy="990550"/>
            <a:chOff x="-11550" y="5867400"/>
            <a:chExt cx="9144001" cy="990550"/>
          </a:xfrm>
        </p:grpSpPr>
        <p:sp>
          <p:nvSpPr>
            <p:cNvPr id="8" name="Shape 43"/>
            <p:cNvSpPr/>
            <p:nvPr userDrawn="1"/>
          </p:nvSpPr>
          <p:spPr>
            <a:xfrm>
              <a:off x="-11550" y="5979550"/>
              <a:ext cx="9144000" cy="8784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1" name="Shape 46"/>
            <p:cNvSpPr/>
            <p:nvPr userDrawn="1"/>
          </p:nvSpPr>
          <p:spPr>
            <a:xfrm rot="10800000" flipH="1">
              <a:off x="2286005" y="5867400"/>
              <a:ext cx="2286000" cy="174300"/>
            </a:xfrm>
            <a:prstGeom prst="rect">
              <a:avLst/>
            </a:prstGeom>
            <a:solidFill>
              <a:srgbClr val="8EB07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025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2" name="Shape 47"/>
            <p:cNvSpPr/>
            <p:nvPr userDrawn="1"/>
          </p:nvSpPr>
          <p:spPr>
            <a:xfrm rot="10800000" flipH="1">
              <a:off x="4560451" y="5867400"/>
              <a:ext cx="2286000" cy="174300"/>
            </a:xfrm>
            <a:prstGeom prst="rect">
              <a:avLst/>
            </a:prstGeom>
            <a:solidFill>
              <a:srgbClr val="E6C35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025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3" name="Shape 48"/>
            <p:cNvSpPr/>
            <p:nvPr userDrawn="1"/>
          </p:nvSpPr>
          <p:spPr>
            <a:xfrm rot="10800000" flipH="1">
              <a:off x="6846451" y="5867400"/>
              <a:ext cx="2286000" cy="174300"/>
            </a:xfrm>
            <a:prstGeom prst="rect">
              <a:avLst/>
            </a:prstGeom>
            <a:solidFill>
              <a:srgbClr val="CF956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025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4" name="Shape 49"/>
            <p:cNvSpPr/>
            <p:nvPr userDrawn="1"/>
          </p:nvSpPr>
          <p:spPr>
            <a:xfrm rot="10800000" flipH="1">
              <a:off x="0" y="5867400"/>
              <a:ext cx="2286000" cy="174300"/>
            </a:xfrm>
            <a:prstGeom prst="rect">
              <a:avLst/>
            </a:prstGeom>
            <a:solidFill>
              <a:srgbClr val="86A6C5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025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344706"/>
            <a:ext cx="1828800" cy="43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4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938587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38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2BA54928-999A-4FCA-8C93-411E5640A4E6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7FB394D5-FABB-4D7E-87FB-1C2ABD11D0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62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62400" cy="4754563"/>
          </a:xfrm>
        </p:spPr>
        <p:txBody>
          <a:bodyPr/>
          <a:lstStyle>
            <a:lvl1pPr>
              <a:defRPr sz="2800">
                <a:latin typeface="Arial Narrow" panose="020B0606020202030204" pitchFamily="34" charset="0"/>
              </a:defRPr>
            </a:lvl1pPr>
            <a:lvl2pPr>
              <a:defRPr sz="2400">
                <a:latin typeface="Arial Narrow" panose="020B0606020202030204" pitchFamily="34" charset="0"/>
              </a:defRPr>
            </a:lvl2pPr>
            <a:lvl3pPr>
              <a:defRPr sz="2000">
                <a:latin typeface="Arial Narrow" panose="020B0606020202030204" pitchFamily="34" charset="0"/>
              </a:defRPr>
            </a:lvl3pPr>
            <a:lvl4pPr>
              <a:defRPr sz="1800">
                <a:latin typeface="Arial Narrow" panose="020B0606020202030204" pitchFamily="34" charset="0"/>
              </a:defRPr>
            </a:lvl4pPr>
            <a:lvl5pPr>
              <a:defRPr sz="1800">
                <a:latin typeface="Arial Narrow" panose="020B0606020202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3962400" cy="4511643"/>
          </a:xfrm>
        </p:spPr>
        <p:txBody>
          <a:bodyPr/>
          <a:lstStyle>
            <a:lvl1pPr>
              <a:defRPr sz="2800">
                <a:latin typeface="Arial Narrow" panose="020B0606020202030204" pitchFamily="34" charset="0"/>
              </a:defRPr>
            </a:lvl1pPr>
            <a:lvl2pPr>
              <a:defRPr sz="2400">
                <a:latin typeface="Arial Narrow" panose="020B0606020202030204" pitchFamily="34" charset="0"/>
              </a:defRPr>
            </a:lvl2pPr>
            <a:lvl3pPr>
              <a:defRPr sz="2000">
                <a:latin typeface="Arial Narrow" panose="020B0606020202030204" pitchFamily="34" charset="0"/>
              </a:defRPr>
            </a:lvl3pPr>
            <a:lvl4pPr>
              <a:defRPr sz="1800">
                <a:latin typeface="Arial Narrow" panose="020B0606020202030204" pitchFamily="34" charset="0"/>
              </a:defRPr>
            </a:lvl4pPr>
            <a:lvl5pPr>
              <a:defRPr sz="1800">
                <a:latin typeface="Arial Narrow" panose="020B0606020202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-11550" y="5979550"/>
            <a:ext cx="9173479" cy="878400"/>
            <a:chOff x="-11550" y="5979550"/>
            <a:chExt cx="9173479" cy="878400"/>
          </a:xfrm>
        </p:grpSpPr>
        <p:sp>
          <p:nvSpPr>
            <p:cNvPr id="19" name="Shape 43"/>
            <p:cNvSpPr/>
            <p:nvPr userDrawn="1"/>
          </p:nvSpPr>
          <p:spPr>
            <a:xfrm>
              <a:off x="-11550" y="5979550"/>
              <a:ext cx="9144000" cy="8784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0" name="Shape 46"/>
            <p:cNvSpPr/>
            <p:nvPr userDrawn="1"/>
          </p:nvSpPr>
          <p:spPr>
            <a:xfrm rot="10800000" flipH="1">
              <a:off x="2315483" y="6074099"/>
              <a:ext cx="2286000" cy="174300"/>
            </a:xfrm>
            <a:prstGeom prst="rect">
              <a:avLst/>
            </a:prstGeom>
            <a:solidFill>
              <a:srgbClr val="8EB07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025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21" name="Shape 47"/>
            <p:cNvSpPr/>
            <p:nvPr userDrawn="1"/>
          </p:nvSpPr>
          <p:spPr>
            <a:xfrm rot="10800000" flipH="1">
              <a:off x="4589929" y="6074099"/>
              <a:ext cx="2286000" cy="174300"/>
            </a:xfrm>
            <a:prstGeom prst="rect">
              <a:avLst/>
            </a:prstGeom>
            <a:solidFill>
              <a:srgbClr val="E6C35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025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22" name="Shape 48"/>
            <p:cNvSpPr/>
            <p:nvPr userDrawn="1"/>
          </p:nvSpPr>
          <p:spPr>
            <a:xfrm rot="10800000" flipH="1">
              <a:off x="6875929" y="6074099"/>
              <a:ext cx="2286000" cy="174300"/>
            </a:xfrm>
            <a:prstGeom prst="rect">
              <a:avLst/>
            </a:prstGeom>
            <a:solidFill>
              <a:srgbClr val="CF956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025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23" name="Shape 49"/>
            <p:cNvSpPr/>
            <p:nvPr userDrawn="1"/>
          </p:nvSpPr>
          <p:spPr>
            <a:xfrm rot="10800000" flipH="1">
              <a:off x="29478" y="6074099"/>
              <a:ext cx="2286000" cy="174300"/>
            </a:xfrm>
            <a:prstGeom prst="rect">
              <a:avLst/>
            </a:prstGeom>
            <a:solidFill>
              <a:srgbClr val="86A6C5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025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344706"/>
            <a:ext cx="1828800" cy="43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59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 Narrow" panose="020B0606020202030204" pitchFamily="34" charset="0"/>
              </a:defRPr>
            </a:lvl1pPr>
            <a:lvl2pPr>
              <a:defRPr sz="2000">
                <a:latin typeface="Arial Narrow" panose="020B0606020202030204" pitchFamily="34" charset="0"/>
              </a:defRPr>
            </a:lvl2pPr>
            <a:lvl3pPr>
              <a:defRPr sz="1800">
                <a:latin typeface="Arial Narrow" panose="020B0606020202030204" pitchFamily="34" charset="0"/>
              </a:defRPr>
            </a:lvl3pPr>
            <a:lvl4pPr>
              <a:defRPr sz="1600">
                <a:latin typeface="Arial Narrow" panose="020B0606020202030204" pitchFamily="34" charset="0"/>
              </a:defRPr>
            </a:lvl4pPr>
            <a:lvl5pPr>
              <a:defRPr sz="1600">
                <a:latin typeface="Arial Narrow" panose="020B0606020202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 Narrow" panose="020B0606020202030204" pitchFamily="34" charset="0"/>
              </a:defRPr>
            </a:lvl1pPr>
            <a:lvl2pPr>
              <a:defRPr sz="2000">
                <a:latin typeface="Arial Narrow" panose="020B0606020202030204" pitchFamily="34" charset="0"/>
              </a:defRPr>
            </a:lvl2pPr>
            <a:lvl3pPr>
              <a:defRPr sz="1800">
                <a:latin typeface="Arial Narrow" panose="020B0606020202030204" pitchFamily="34" charset="0"/>
              </a:defRPr>
            </a:lvl3pPr>
            <a:lvl4pPr>
              <a:defRPr sz="1600">
                <a:latin typeface="Arial Narrow" panose="020B0606020202030204" pitchFamily="34" charset="0"/>
              </a:defRPr>
            </a:lvl4pPr>
            <a:lvl5pPr>
              <a:defRPr sz="1600">
                <a:latin typeface="Arial Narrow" panose="020B0606020202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2BA54928-999A-4FCA-8C93-411E5640A4E6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7FB394D5-FABB-4D7E-87FB-1C2ABD11D0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4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-11550" y="5979550"/>
            <a:ext cx="9173479" cy="878400"/>
            <a:chOff x="-11550" y="5979550"/>
            <a:chExt cx="9173479" cy="878400"/>
          </a:xfrm>
        </p:grpSpPr>
        <p:sp>
          <p:nvSpPr>
            <p:cNvPr id="7" name="Shape 43"/>
            <p:cNvSpPr/>
            <p:nvPr userDrawn="1"/>
          </p:nvSpPr>
          <p:spPr>
            <a:xfrm>
              <a:off x="-11550" y="5979550"/>
              <a:ext cx="9144000" cy="8784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8" name="Shape 46"/>
            <p:cNvSpPr/>
            <p:nvPr userDrawn="1"/>
          </p:nvSpPr>
          <p:spPr>
            <a:xfrm rot="10800000" flipH="1">
              <a:off x="2315483" y="6074099"/>
              <a:ext cx="2286000" cy="174300"/>
            </a:xfrm>
            <a:prstGeom prst="rect">
              <a:avLst/>
            </a:prstGeom>
            <a:solidFill>
              <a:srgbClr val="8EB07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025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9" name="Shape 47"/>
            <p:cNvSpPr/>
            <p:nvPr userDrawn="1"/>
          </p:nvSpPr>
          <p:spPr>
            <a:xfrm rot="10800000" flipH="1">
              <a:off x="4589929" y="6074099"/>
              <a:ext cx="2286000" cy="174300"/>
            </a:xfrm>
            <a:prstGeom prst="rect">
              <a:avLst/>
            </a:prstGeom>
            <a:solidFill>
              <a:srgbClr val="E6C35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025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0" name="Shape 48"/>
            <p:cNvSpPr/>
            <p:nvPr userDrawn="1"/>
          </p:nvSpPr>
          <p:spPr>
            <a:xfrm rot="10800000" flipH="1">
              <a:off x="6875929" y="6074099"/>
              <a:ext cx="2286000" cy="174300"/>
            </a:xfrm>
            <a:prstGeom prst="rect">
              <a:avLst/>
            </a:prstGeom>
            <a:solidFill>
              <a:srgbClr val="CF956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025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1" name="Shape 49"/>
            <p:cNvSpPr/>
            <p:nvPr userDrawn="1"/>
          </p:nvSpPr>
          <p:spPr>
            <a:xfrm rot="10800000" flipH="1">
              <a:off x="29478" y="6074099"/>
              <a:ext cx="2286000" cy="174300"/>
            </a:xfrm>
            <a:prstGeom prst="rect">
              <a:avLst/>
            </a:prstGeom>
            <a:solidFill>
              <a:srgbClr val="86A6C5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025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344706"/>
            <a:ext cx="1828800" cy="43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1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2BA54928-999A-4FCA-8C93-411E5640A4E6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7FB394D5-FABB-4D7E-87FB-1C2ABD11D0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72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 Narrow" panose="020B0606020202030204" pitchFamily="34" charset="0"/>
              </a:defRPr>
            </a:lvl1pPr>
            <a:lvl2pPr>
              <a:defRPr sz="2800">
                <a:latin typeface="Arial Narrow" panose="020B0606020202030204" pitchFamily="34" charset="0"/>
              </a:defRPr>
            </a:lvl2pPr>
            <a:lvl3pPr>
              <a:defRPr sz="2400">
                <a:latin typeface="Arial Narrow" panose="020B0606020202030204" pitchFamily="34" charset="0"/>
              </a:defRPr>
            </a:lvl3pPr>
            <a:lvl4pPr>
              <a:defRPr sz="2000">
                <a:latin typeface="Arial Narrow" panose="020B0606020202030204" pitchFamily="34" charset="0"/>
              </a:defRPr>
            </a:lvl4pPr>
            <a:lvl5pPr>
              <a:defRPr sz="2000">
                <a:latin typeface="Arial Narrow" panose="020B0606020202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2BA54928-999A-4FCA-8C93-411E5640A4E6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7FB394D5-FABB-4D7E-87FB-1C2ABD11D0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70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 Narrow" panose="020B0606020202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2BA54928-999A-4FCA-8C93-411E5640A4E6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844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6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650" y="1213674"/>
            <a:ext cx="8241150" cy="4577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056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 cap="all" baseline="0">
          <a:solidFill>
            <a:srgbClr val="1A2682"/>
          </a:solidFill>
          <a:latin typeface="Arial Narrow" panose="020B060602020203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6.emf"/><Relationship Id="rId4" Type="http://schemas.openxmlformats.org/officeDocument/2006/relationships/package" Target="../embeddings/Microsoft_Excel_Worksheet4.xls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www.polysci.com/_vti_bin/shtml.dll/Reps/lpsreps.htm/map" TargetMode="Externa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1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angelcapitalassociation.org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g"/><Relationship Id="rId3" Type="http://schemas.openxmlformats.org/officeDocument/2006/relationships/image" Target="../media/image59.jpeg"/><Relationship Id="rId7" Type="http://schemas.openxmlformats.org/officeDocument/2006/relationships/image" Target="../media/image63.jpg"/><Relationship Id="rId2" Type="http://schemas.openxmlformats.org/officeDocument/2006/relationships/hyperlink" Target="http://www.angelcapitalassociation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g"/><Relationship Id="rId5" Type="http://schemas.openxmlformats.org/officeDocument/2006/relationships/image" Target="../media/image61.jpeg"/><Relationship Id="rId4" Type="http://schemas.openxmlformats.org/officeDocument/2006/relationships/image" Target="../media/image60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gelcapitalassociation.org/" TargetMode="External"/><Relationship Id="rId2" Type="http://schemas.openxmlformats.org/officeDocument/2006/relationships/hyperlink" Target="mailto:mhudson@angelcapitalassociation.or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jpeg"/><Relationship Id="rId7" Type="http://schemas.openxmlformats.org/officeDocument/2006/relationships/image" Target="../media/image71.png"/><Relationship Id="rId12" Type="http://schemas.openxmlformats.org/officeDocument/2006/relationships/image" Target="../media/image76.jpe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11" Type="http://schemas.openxmlformats.org/officeDocument/2006/relationships/image" Target="../media/image75.png"/><Relationship Id="rId5" Type="http://schemas.openxmlformats.org/officeDocument/2006/relationships/image" Target="../media/image69.jpg"/><Relationship Id="rId10" Type="http://schemas.openxmlformats.org/officeDocument/2006/relationships/image" Target="../media/image74.jpg"/><Relationship Id="rId4" Type="http://schemas.openxmlformats.org/officeDocument/2006/relationships/image" Target="../media/image68.jpg"/><Relationship Id="rId9" Type="http://schemas.openxmlformats.org/officeDocument/2006/relationships/image" Target="../media/image7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18" Type="http://schemas.openxmlformats.org/officeDocument/2006/relationships/image" Target="../media/image22.emf"/><Relationship Id="rId3" Type="http://schemas.openxmlformats.org/officeDocument/2006/relationships/image" Target="../media/image7.jpeg"/><Relationship Id="rId21" Type="http://schemas.openxmlformats.org/officeDocument/2006/relationships/image" Target="../media/image25.png"/><Relationship Id="rId7" Type="http://schemas.openxmlformats.org/officeDocument/2006/relationships/image" Target="../media/image11.tiff"/><Relationship Id="rId12" Type="http://schemas.openxmlformats.org/officeDocument/2006/relationships/image" Target="../media/image16.gif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jpeg"/><Relationship Id="rId19" Type="http://schemas.openxmlformats.org/officeDocument/2006/relationships/image" Target="../media/image23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Relationship Id="rId22" Type="http://schemas.openxmlformats.org/officeDocument/2006/relationships/image" Target="../media/image2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10" Type="http://schemas.openxmlformats.org/officeDocument/2006/relationships/image" Target="../media/image36.jpg"/><Relationship Id="rId4" Type="http://schemas.openxmlformats.org/officeDocument/2006/relationships/image" Target="../media/image30.jpg"/><Relationship Id="rId9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2"/>
          <p:cNvSpPr/>
          <p:nvPr/>
        </p:nvSpPr>
        <p:spPr>
          <a:xfrm>
            <a:off x="4819277" y="2895600"/>
            <a:ext cx="4191000" cy="2538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lnSpc>
                <a:spcPct val="108000"/>
              </a:lnSpc>
            </a:pPr>
            <a:r>
              <a:rPr lang="en-US" sz="3600" b="1" cap="all" dirty="0">
                <a:latin typeface="Arial Narrow" panose="020B0606020202030204" pitchFamily="34" charset="0"/>
              </a:rPr>
              <a:t> Angel investment in the U.S. – trends &amp; best practices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latin typeface="Arial Narrow" panose="020B0606020202030204" pitchFamily="34" charset="0"/>
              </a:rPr>
              <a:t>September 26, 2016</a:t>
            </a:r>
            <a:r>
              <a:rPr lang="en-US" sz="320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endParaRPr lang="en-US" dirty="0">
              <a:latin typeface="Arial Narrow" panose="020B0606020202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800" b="1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Marianne Hudson</a:t>
            </a:r>
          </a:p>
        </p:txBody>
      </p:sp>
    </p:spTree>
    <p:extLst>
      <p:ext uri="{BB962C8B-B14F-4D97-AF65-F5344CB8AC3E}">
        <p14:creationId xmlns:p14="http://schemas.microsoft.com/office/powerpoint/2010/main" val="1022262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28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67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7"/>
            <a:ext cx="8686800" cy="720767"/>
          </a:xfrm>
        </p:spPr>
        <p:txBody>
          <a:bodyPr/>
          <a:lstStyle/>
          <a:p>
            <a:r>
              <a:rPr lang="en-US" dirty="0"/>
              <a:t>Multiple groups needed to fill rounds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1752600"/>
            <a:ext cx="3657600" cy="2057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 Narrow" panose="020B0606020202030204" pitchFamily="34" charset="0"/>
              </a:rPr>
              <a:t>Investment surprisingly broad</a:t>
            </a:r>
          </a:p>
          <a:p>
            <a:r>
              <a:rPr lang="en-US" dirty="0">
                <a:latin typeface="Arial Narrow" panose="020B0606020202030204" pitchFamily="34" charset="0"/>
              </a:rPr>
              <a:t>Average deal size increasing</a:t>
            </a:r>
          </a:p>
          <a:p>
            <a:r>
              <a:rPr lang="en-US" dirty="0">
                <a:latin typeface="Arial Narrow" panose="020B0606020202030204" pitchFamily="34" charset="0"/>
              </a:rPr>
              <a:t>Syndication needed among groups to fill rounds entrepreneurs need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0188" y="1918458"/>
            <a:ext cx="4875212" cy="410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01794" y="5726668"/>
            <a:ext cx="3675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Source:  ACA Confidence Survey, 2012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0633" y="1109472"/>
            <a:ext cx="8262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 Narrow" panose="020B0606020202030204" pitchFamily="34" charset="0"/>
              </a:rPr>
              <a:t>67% of Angel Groups Invest $150K to $500K per Deal</a:t>
            </a:r>
          </a:p>
        </p:txBody>
      </p:sp>
    </p:spTree>
    <p:extLst>
      <p:ext uri="{BB962C8B-B14F-4D97-AF65-F5344CB8AC3E}">
        <p14:creationId xmlns:p14="http://schemas.microsoft.com/office/powerpoint/2010/main" val="594492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15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43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ways to invest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594360" y="1219200"/>
            <a:ext cx="1828800" cy="4663440"/>
          </a:xfrm>
          <a:prstGeom prst="rect">
            <a:avLst/>
          </a:prstGeom>
          <a:solidFill>
            <a:srgbClr val="771619"/>
          </a:solidFill>
          <a:ln w="25400">
            <a:solidFill>
              <a:srgbClr val="771619"/>
            </a:solidFill>
            <a:miter lim="800000"/>
            <a:headEnd/>
            <a:tailEnd/>
          </a:ln>
          <a:effectLst/>
        </p:spPr>
        <p:txBody>
          <a:bodyPr anchor="ctr" anchorCtr="0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Avenir LT Std 55 Roman"/>
                <a:ea typeface="ＭＳ Ｐゴシック" charset="-128"/>
                <a:cs typeface="Arial" pitchFamily="34" charset="0"/>
              </a:rPr>
              <a:t>Informal or Individual</a:t>
            </a:r>
          </a:p>
          <a:p>
            <a:pPr algn="ctr">
              <a:defRPr/>
            </a:pPr>
            <a:endParaRPr lang="en-US" sz="2400" b="1" dirty="0">
              <a:solidFill>
                <a:schemeClr val="bg1"/>
              </a:solidFill>
              <a:latin typeface="Avenir LT Std 55 Roman"/>
              <a:ea typeface="ＭＳ Ｐゴシック" charset="-128"/>
              <a:cs typeface="Arial" pitchFamily="34" charset="0"/>
            </a:endParaRPr>
          </a:p>
          <a:p>
            <a:pPr algn="ctr">
              <a:defRPr/>
            </a:pPr>
            <a:r>
              <a:rPr lang="en-US" b="1" i="1" dirty="0">
                <a:solidFill>
                  <a:schemeClr val="bg1"/>
                </a:solidFill>
                <a:latin typeface="Avenir LT Std 55 Roman"/>
                <a:ea typeface="ＭＳ Ｐゴシック" charset="-128"/>
                <a:cs typeface="Arial" pitchFamily="34" charset="0"/>
              </a:rPr>
              <a:t>(on own or with friends)</a:t>
            </a: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743200" y="2743200"/>
            <a:ext cx="1828800" cy="3124200"/>
          </a:xfrm>
          <a:prstGeom prst="rect">
            <a:avLst/>
          </a:prstGeom>
          <a:solidFill>
            <a:srgbClr val="538738"/>
          </a:solidFill>
          <a:ln w="25400">
            <a:solidFill>
              <a:srgbClr val="538738"/>
            </a:solidFill>
            <a:miter lim="800000"/>
            <a:headEnd/>
            <a:tailEnd/>
          </a:ln>
          <a:effectLst/>
        </p:spPr>
        <p:txBody>
          <a:bodyPr anchor="ctr" anchorCtr="0"/>
          <a:lstStyle/>
          <a:p>
            <a:pPr algn="ctr">
              <a:defRPr/>
            </a:pPr>
            <a:endParaRPr lang="en-US" b="1" dirty="0">
              <a:solidFill>
                <a:schemeClr val="bg1"/>
              </a:solidFill>
              <a:latin typeface="Avenir LT Std 55 Roman"/>
              <a:ea typeface="ＭＳ Ｐゴシック" charset="-128"/>
              <a:cs typeface="Arial" pitchFamily="34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Avenir LT Std 55 Roman"/>
                <a:ea typeface="ＭＳ Ｐゴシック" charset="-128"/>
                <a:cs typeface="Arial" pitchFamily="34" charset="0"/>
              </a:rPr>
              <a:t>Online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Avenir LT Std 55 Roman"/>
                <a:ea typeface="ＭＳ Ｐゴシック" charset="-128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b="1" i="1" dirty="0">
                <a:solidFill>
                  <a:schemeClr val="bg1"/>
                </a:solidFill>
                <a:latin typeface="Avenir LT Std 55 Roman"/>
                <a:ea typeface="ＭＳ Ｐゴシック" charset="-128"/>
                <a:cs typeface="Arial" pitchFamily="34" charset="0"/>
              </a:rPr>
              <a:t>(via accredited platforms)</a:t>
            </a:r>
            <a:endParaRPr lang="en-US" sz="4000" b="1" i="1" dirty="0">
              <a:solidFill>
                <a:schemeClr val="bg1"/>
              </a:solidFill>
              <a:latin typeface="Avenir LT Std 55 Roman"/>
              <a:ea typeface="ＭＳ Ｐゴシック" charset="-128"/>
              <a:cs typeface="Arial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chemeClr val="bg1"/>
              </a:solidFill>
              <a:latin typeface="Avenir LT Std 55 Roman"/>
              <a:ea typeface="ＭＳ Ｐゴシック" charset="-128"/>
              <a:cs typeface="Arial" pitchFamily="34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4953000" y="3581400"/>
            <a:ext cx="1905000" cy="2286000"/>
          </a:xfrm>
          <a:prstGeom prst="rect">
            <a:avLst/>
          </a:prstGeom>
          <a:solidFill>
            <a:srgbClr val="F7921E"/>
          </a:solidFill>
          <a:ln w="25400">
            <a:solidFill>
              <a:srgbClr val="F7921E"/>
            </a:solidFill>
            <a:miter lim="800000"/>
            <a:headEnd/>
            <a:tailEnd/>
          </a:ln>
          <a:effectLst/>
        </p:spPr>
        <p:txBody>
          <a:bodyPr anchor="ctr" anchorCtr="0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Avenir LT Std 55 Roman"/>
                <a:ea typeface="ＭＳ Ｐゴシック" charset="-128"/>
                <a:cs typeface="Arial" pitchFamily="34" charset="0"/>
              </a:rPr>
              <a:t>Accelerator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Avenir LT Std 55 Roman"/>
                <a:ea typeface="ＭＳ Ｐゴシック" charset="-128"/>
                <a:cs typeface="Arial" pitchFamily="34" charset="0"/>
              </a:rPr>
              <a:t> </a:t>
            </a:r>
            <a:r>
              <a:rPr lang="en-US" b="1" i="1" dirty="0">
                <a:solidFill>
                  <a:schemeClr val="bg1"/>
                </a:solidFill>
                <a:latin typeface="Avenir LT Std 55 Roman"/>
                <a:ea typeface="ＭＳ Ｐゴシック" charset="-128"/>
                <a:cs typeface="Arial" pitchFamily="34" charset="0"/>
              </a:rPr>
              <a:t>(funds and/or connect through mentoring)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7162800" y="3947160"/>
            <a:ext cx="1676400" cy="1935480"/>
          </a:xfrm>
          <a:prstGeom prst="rect">
            <a:avLst/>
          </a:prstGeom>
          <a:solidFill>
            <a:srgbClr val="0879A9"/>
          </a:solidFill>
          <a:ln w="25400">
            <a:solidFill>
              <a:srgbClr val="0879A9"/>
            </a:solidFill>
            <a:miter lim="800000"/>
            <a:headEnd/>
            <a:tailEnd/>
          </a:ln>
          <a:effectLst/>
        </p:spPr>
        <p:txBody>
          <a:bodyPr anchor="ctr" anchorCtr="0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Avenir LT Std 55 Roman"/>
                <a:ea typeface="ＭＳ Ｐゴシック" charset="-128"/>
                <a:cs typeface="Arial" pitchFamily="34" charset="0"/>
              </a:rPr>
              <a:t>Angel Groups</a:t>
            </a:r>
          </a:p>
          <a:p>
            <a:pPr algn="ctr">
              <a:defRPr/>
            </a:pPr>
            <a:r>
              <a:rPr lang="en-US" sz="1000" b="1" dirty="0">
                <a:solidFill>
                  <a:schemeClr val="bg1"/>
                </a:solidFill>
                <a:latin typeface="Avenir LT Std 55 Roman"/>
                <a:ea typeface="ＭＳ Ｐゴシック" charset="-128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b="1" i="1" dirty="0">
                <a:solidFill>
                  <a:schemeClr val="bg1"/>
                </a:solidFill>
                <a:latin typeface="Avenir LT Std 55 Roman"/>
                <a:ea typeface="ＭＳ Ｐゴシック" charset="-128"/>
                <a:cs typeface="Arial" pitchFamily="34" charset="0"/>
              </a:rPr>
              <a:t>(networks, funds or combination)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1000" y="1066800"/>
            <a:ext cx="464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Large majority invest informally.  Other options offer advantages in deal flow, sophistication, sharing of work, building portfolios, and connecting to more funding and exits.  Also seed funds like 500 Startups.</a:t>
            </a:r>
          </a:p>
        </p:txBody>
      </p:sp>
    </p:spTree>
    <p:extLst>
      <p:ext uri="{BB962C8B-B14F-4D97-AF65-F5344CB8AC3E}">
        <p14:creationId xmlns:p14="http://schemas.microsoft.com/office/powerpoint/2010/main" val="1794262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99068"/>
          </a:xfrm>
        </p:spPr>
        <p:txBody>
          <a:bodyPr/>
          <a:lstStyle/>
          <a:p>
            <a:r>
              <a:rPr lang="en-US" sz="3400" dirty="0"/>
              <a:t>Angel groups vary by number of investors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2700" y="5334000"/>
            <a:ext cx="8046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Size of group membership has increased over time – average in 2012 was 52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Largest 20% of groups account for 49% of ACA member angel investors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598781"/>
              </p:ext>
            </p:extLst>
          </p:nvPr>
        </p:nvGraphicFramePr>
        <p:xfrm>
          <a:off x="76200" y="1565086"/>
          <a:ext cx="9015413" cy="360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Worksheet" r:id="rId3" imgW="6067456" imgH="2428920" progId="Excel.Sheet.12">
                  <p:embed/>
                </p:oleObj>
              </mc:Choice>
              <mc:Fallback>
                <p:oleObj name="Worksheet" r:id="rId3" imgW="6067456" imgH="2428920" progId="Excel.Shee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1565086"/>
                        <a:ext cx="9015413" cy="360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29460" y="762000"/>
            <a:ext cx="2667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Average = 68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Median   = 50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73825" y="5029200"/>
            <a:ext cx="1915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Number of Angels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3123" y="1219200"/>
            <a:ext cx="1970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% of Respondents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878" y="6399643"/>
            <a:ext cx="672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Source:  ACA Member Group Survey, March 2015 -</a:t>
            </a:r>
            <a:r>
              <a:rPr lang="en-US" sz="1400" dirty="0">
                <a:latin typeface="Arial Narrow" panose="020B0606020202030204" pitchFamily="34" charset="0"/>
              </a:rPr>
              <a:t>106 groups reporting</a:t>
            </a:r>
          </a:p>
        </p:txBody>
      </p:sp>
    </p:spTree>
    <p:extLst>
      <p:ext uri="{BB962C8B-B14F-4D97-AF65-F5344CB8AC3E}">
        <p14:creationId xmlns:p14="http://schemas.microsoft.com/office/powerpoint/2010/main" val="942539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dirty="0"/>
              <a:t>…and also in deal activity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45417" y="4953000"/>
            <a:ext cx="2326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Average = 10.3 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Median =    7.0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Highest =   61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33" y="838200"/>
            <a:ext cx="8262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Narrow" panose="020B0606020202030204" pitchFamily="34" charset="0"/>
              </a:rPr>
              <a:t>Number of Investments Per Group in 2014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95744" y="4953000"/>
            <a:ext cx="163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Deals per group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441325" y="1454150"/>
          <a:ext cx="8329613" cy="348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7" name="Worksheet" r:id="rId3" imgW="6162543" imgH="2581200" progId="Excel.Sheet.12">
                  <p:embed/>
                </p:oleObj>
              </mc:Choice>
              <mc:Fallback>
                <p:oleObj name="Worksheet" r:id="rId3" imgW="6162543" imgH="2581200" progId="Excel.Sheet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325" y="1454150"/>
                        <a:ext cx="8329613" cy="348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6878" y="6399643"/>
            <a:ext cx="672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Source:  ACA Member Group Survey, March 2015 -</a:t>
            </a:r>
            <a:r>
              <a:rPr lang="en-US" sz="1400" dirty="0">
                <a:latin typeface="Arial Narrow" panose="020B0606020202030204" pitchFamily="34" charset="0"/>
              </a:rPr>
              <a:t>103 groups reporting</a:t>
            </a:r>
          </a:p>
        </p:txBody>
      </p:sp>
    </p:spTree>
    <p:extLst>
      <p:ext uri="{BB962C8B-B14F-4D97-AF65-F5344CB8AC3E}">
        <p14:creationId xmlns:p14="http://schemas.microsoft.com/office/powerpoint/2010/main" val="1837611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/>
          <a:lstStyle/>
          <a:p>
            <a:r>
              <a:rPr lang="en-US" dirty="0"/>
              <a:t>Groups also vary in amount invested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60388" y="1219200"/>
          <a:ext cx="7305675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1" name="Worksheet" r:id="rId3" imgW="4781623" imgH="2743200" progId="Excel.Sheet.12">
                  <p:embed/>
                </p:oleObj>
              </mc:Choice>
              <mc:Fallback>
                <p:oleObj name="Worksheet" r:id="rId3" imgW="4781623" imgH="2743200" progId="Excel.Shee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0388" y="1219200"/>
                        <a:ext cx="7305675" cy="419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0832" y="838200"/>
            <a:ext cx="6997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Narrow" panose="020B0606020202030204" pitchFamily="34" charset="0"/>
              </a:rPr>
              <a:t>Total Investment Dollars Per Group in 2014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4249" y="2190151"/>
            <a:ext cx="2326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Average = $2.46M 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Median =   $1.24M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Highest = $16.34M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878" y="5638800"/>
            <a:ext cx="672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Source:  ACA Member Group Survey, March 2015 -</a:t>
            </a:r>
            <a:r>
              <a:rPr lang="en-US" sz="1400" dirty="0">
                <a:latin typeface="Arial Narrow" panose="020B0606020202030204" pitchFamily="34" charset="0"/>
              </a:rPr>
              <a:t>103 groups reporting</a:t>
            </a:r>
          </a:p>
        </p:txBody>
      </p:sp>
    </p:spTree>
    <p:extLst>
      <p:ext uri="{BB962C8B-B14F-4D97-AF65-F5344CB8AC3E}">
        <p14:creationId xmlns:p14="http://schemas.microsoft.com/office/powerpoint/2010/main" val="1044406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63562"/>
          </a:xfrm>
        </p:spPr>
        <p:txBody>
          <a:bodyPr/>
          <a:lstStyle/>
          <a:p>
            <a:r>
              <a:rPr lang="en-US" sz="3400" dirty="0"/>
              <a:t>Diversity is increasing…we must do more!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74" y="6336218"/>
            <a:ext cx="1583872" cy="390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8132" y="838200"/>
            <a:ext cx="74047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Supporting women entrepreneurs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Focused on Veteran-owned businesses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Minority-focused investing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Under 30 angel investors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Number of angels that are women is increasing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57188" y="2743200"/>
          <a:ext cx="5913437" cy="332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Worksheet" r:id="rId4" imgW="4876710" imgH="2743200" progId="Excel.Sheet.12">
                  <p:embed/>
                </p:oleObj>
              </mc:Choice>
              <mc:Fallback>
                <p:oleObj name="Worksheet" r:id="rId4" imgW="4876710" imgH="2743200" progId="Excel.Sheet.12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2743200"/>
                        <a:ext cx="5913437" cy="332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20397" y="4911220"/>
            <a:ext cx="27215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Source:  ACA Member Group Survey, March 2015 -</a:t>
            </a:r>
            <a:r>
              <a:rPr lang="en-US" sz="1400" dirty="0">
                <a:latin typeface="Arial Narrow" panose="020B0606020202030204" pitchFamily="34" charset="0"/>
              </a:rPr>
              <a:t>106 groups reporting</a:t>
            </a:r>
          </a:p>
        </p:txBody>
      </p:sp>
    </p:spTree>
    <p:extLst>
      <p:ext uri="{BB962C8B-B14F-4D97-AF65-F5344CB8AC3E}">
        <p14:creationId xmlns:p14="http://schemas.microsoft.com/office/powerpoint/2010/main" val="3033008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in my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 on Angel Capital Association</a:t>
            </a:r>
          </a:p>
          <a:p>
            <a:r>
              <a:rPr lang="en-US" dirty="0"/>
              <a:t>The American startup &amp; expansion funding scene</a:t>
            </a:r>
          </a:p>
          <a:p>
            <a:r>
              <a:rPr lang="en-US" dirty="0"/>
              <a:t>Stats and trends in American angel investing</a:t>
            </a:r>
          </a:p>
          <a:p>
            <a:r>
              <a:rPr lang="en-US" dirty="0"/>
              <a:t>Best (or maybe good?) practices in angel investing</a:t>
            </a:r>
          </a:p>
          <a:p>
            <a:r>
              <a:rPr lang="en-US" dirty="0"/>
              <a:t>Resources ACA offers to global early-stage community</a:t>
            </a:r>
          </a:p>
        </p:txBody>
      </p:sp>
    </p:spTree>
    <p:extLst>
      <p:ext uri="{BB962C8B-B14F-4D97-AF65-F5344CB8AC3E}">
        <p14:creationId xmlns:p14="http://schemas.microsoft.com/office/powerpoint/2010/main" val="3253406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82000" cy="715962"/>
          </a:xfrm>
        </p:spPr>
        <p:txBody>
          <a:bodyPr/>
          <a:lstStyle/>
          <a:p>
            <a:r>
              <a:rPr lang="en-US" dirty="0"/>
              <a:t>Aca groups by investment structure</a:t>
            </a:r>
          </a:p>
        </p:txBody>
      </p:sp>
      <p:pic>
        <p:nvPicPr>
          <p:cNvPr id="3" name="Picture 2" descr="MAP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74" y="685800"/>
            <a:ext cx="7716416" cy="449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77169" y="4003003"/>
            <a:ext cx="29546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</a:rPr>
              <a:t>Fund	                16%	</a:t>
            </a:r>
          </a:p>
          <a:p>
            <a:r>
              <a:rPr lang="en-US" sz="1400" b="1" dirty="0">
                <a:latin typeface="Arial Narrow" panose="020B0606020202030204" pitchFamily="34" charset="0"/>
              </a:rPr>
              <a:t>Network	                 63% </a:t>
            </a:r>
          </a:p>
          <a:p>
            <a:r>
              <a:rPr lang="en-US" sz="1400" b="1" dirty="0">
                <a:latin typeface="Arial Narrow" panose="020B0606020202030204" pitchFamily="34" charset="0"/>
              </a:rPr>
              <a:t>Network with Sidecar   12%</a:t>
            </a:r>
          </a:p>
          <a:p>
            <a:r>
              <a:rPr lang="en-US" sz="1400" b="1" dirty="0">
                <a:latin typeface="Arial Narrow" panose="020B0606020202030204" pitchFamily="34" charset="0"/>
              </a:rPr>
              <a:t>Other	                   9%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6684757" y="4049243"/>
            <a:ext cx="184727" cy="175491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6684756" y="4280486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5-Point Star 7"/>
          <p:cNvSpPr/>
          <p:nvPr/>
        </p:nvSpPr>
        <p:spPr>
          <a:xfrm>
            <a:off x="6684755" y="4479163"/>
            <a:ext cx="184727" cy="175491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6683625" y="4701309"/>
            <a:ext cx="184727" cy="175491"/>
          </a:xfrm>
          <a:prstGeom prst="star5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5-Point Star 9"/>
          <p:cNvSpPr/>
          <p:nvPr/>
        </p:nvSpPr>
        <p:spPr>
          <a:xfrm>
            <a:off x="5900908" y="2336564"/>
            <a:ext cx="184727" cy="175491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5-Point Star 10"/>
          <p:cNvSpPr/>
          <p:nvPr/>
        </p:nvSpPr>
        <p:spPr>
          <a:xfrm>
            <a:off x="6168762" y="3172454"/>
            <a:ext cx="184727" cy="175491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5-Point Star 11"/>
          <p:cNvSpPr/>
          <p:nvPr/>
        </p:nvSpPr>
        <p:spPr>
          <a:xfrm>
            <a:off x="5319016" y="2650461"/>
            <a:ext cx="184727" cy="175491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5-Point Star 12"/>
          <p:cNvSpPr/>
          <p:nvPr/>
        </p:nvSpPr>
        <p:spPr>
          <a:xfrm>
            <a:off x="3684180" y="2041000"/>
            <a:ext cx="184727" cy="175491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5-Point Star 13"/>
          <p:cNvSpPr/>
          <p:nvPr/>
        </p:nvSpPr>
        <p:spPr>
          <a:xfrm>
            <a:off x="5503743" y="2996962"/>
            <a:ext cx="184727" cy="175491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5-Point Star 14"/>
          <p:cNvSpPr/>
          <p:nvPr/>
        </p:nvSpPr>
        <p:spPr>
          <a:xfrm>
            <a:off x="5608831" y="2747582"/>
            <a:ext cx="184727" cy="175491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5-Point Star 15"/>
          <p:cNvSpPr/>
          <p:nvPr/>
        </p:nvSpPr>
        <p:spPr>
          <a:xfrm>
            <a:off x="5478392" y="3010819"/>
            <a:ext cx="184727" cy="175491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5-Point Star 16"/>
          <p:cNvSpPr/>
          <p:nvPr/>
        </p:nvSpPr>
        <p:spPr>
          <a:xfrm>
            <a:off x="6903052" y="2470352"/>
            <a:ext cx="184727" cy="175491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5-Point Star 17"/>
          <p:cNvSpPr/>
          <p:nvPr/>
        </p:nvSpPr>
        <p:spPr>
          <a:xfrm>
            <a:off x="6556688" y="2511916"/>
            <a:ext cx="184727" cy="175491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5-Point Star 18"/>
          <p:cNvSpPr/>
          <p:nvPr/>
        </p:nvSpPr>
        <p:spPr>
          <a:xfrm>
            <a:off x="6236904" y="2428927"/>
            <a:ext cx="184727" cy="175491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5-Point Star 19"/>
          <p:cNvSpPr/>
          <p:nvPr/>
        </p:nvSpPr>
        <p:spPr>
          <a:xfrm>
            <a:off x="1702980" y="1865508"/>
            <a:ext cx="184727" cy="175491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5-Point Star 20"/>
          <p:cNvSpPr/>
          <p:nvPr/>
        </p:nvSpPr>
        <p:spPr>
          <a:xfrm>
            <a:off x="617708" y="2216491"/>
            <a:ext cx="184727" cy="175491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5-Point Star 21"/>
          <p:cNvSpPr/>
          <p:nvPr/>
        </p:nvSpPr>
        <p:spPr>
          <a:xfrm>
            <a:off x="617707" y="2040999"/>
            <a:ext cx="184727" cy="175491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5-Point Star 22"/>
          <p:cNvSpPr/>
          <p:nvPr/>
        </p:nvSpPr>
        <p:spPr>
          <a:xfrm>
            <a:off x="4694432" y="4008343"/>
            <a:ext cx="184727" cy="175491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5-Point Star 23"/>
          <p:cNvSpPr/>
          <p:nvPr/>
        </p:nvSpPr>
        <p:spPr>
          <a:xfrm>
            <a:off x="6307405" y="4816246"/>
            <a:ext cx="184727" cy="175491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>
            <a:off x="6103075" y="4876143"/>
            <a:ext cx="184727" cy="175491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5-Point Star 25"/>
          <p:cNvSpPr/>
          <p:nvPr/>
        </p:nvSpPr>
        <p:spPr>
          <a:xfrm>
            <a:off x="5054748" y="3347945"/>
            <a:ext cx="184727" cy="175491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5-Point Star 26"/>
          <p:cNvSpPr/>
          <p:nvPr/>
        </p:nvSpPr>
        <p:spPr>
          <a:xfrm>
            <a:off x="4140348" y="4225400"/>
            <a:ext cx="184727" cy="175491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5-Point Star 27"/>
          <p:cNvSpPr/>
          <p:nvPr/>
        </p:nvSpPr>
        <p:spPr>
          <a:xfrm>
            <a:off x="6236904" y="3523436"/>
            <a:ext cx="184727" cy="175491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5-Point Star 28"/>
          <p:cNvSpPr/>
          <p:nvPr/>
        </p:nvSpPr>
        <p:spPr>
          <a:xfrm>
            <a:off x="6296940" y="3546525"/>
            <a:ext cx="184727" cy="175491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5-Point Star 29"/>
          <p:cNvSpPr/>
          <p:nvPr/>
        </p:nvSpPr>
        <p:spPr>
          <a:xfrm>
            <a:off x="5862831" y="3546524"/>
            <a:ext cx="184727" cy="175491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5-Point Star 30"/>
          <p:cNvSpPr/>
          <p:nvPr/>
        </p:nvSpPr>
        <p:spPr>
          <a:xfrm>
            <a:off x="5293665" y="3786669"/>
            <a:ext cx="184727" cy="175491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5-Point Star 31"/>
          <p:cNvSpPr/>
          <p:nvPr/>
        </p:nvSpPr>
        <p:spPr>
          <a:xfrm>
            <a:off x="5299511" y="3851323"/>
            <a:ext cx="184727" cy="175491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5-Point Star 32"/>
          <p:cNvSpPr/>
          <p:nvPr/>
        </p:nvSpPr>
        <p:spPr>
          <a:xfrm>
            <a:off x="3866745" y="4377800"/>
            <a:ext cx="184727" cy="175491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5-Point Star 33"/>
          <p:cNvSpPr/>
          <p:nvPr/>
        </p:nvSpPr>
        <p:spPr>
          <a:xfrm>
            <a:off x="6371961" y="2909216"/>
            <a:ext cx="184727" cy="175491"/>
          </a:xfrm>
          <a:prstGeom prst="star5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5-Point Star 34"/>
          <p:cNvSpPr/>
          <p:nvPr/>
        </p:nvSpPr>
        <p:spPr>
          <a:xfrm>
            <a:off x="3684180" y="3371034"/>
            <a:ext cx="184727" cy="175491"/>
          </a:xfrm>
          <a:prstGeom prst="star5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5-Point Star 35"/>
          <p:cNvSpPr/>
          <p:nvPr/>
        </p:nvSpPr>
        <p:spPr>
          <a:xfrm>
            <a:off x="5478392" y="2923073"/>
            <a:ext cx="184727" cy="175491"/>
          </a:xfrm>
          <a:prstGeom prst="star5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5-Point Star 36"/>
          <p:cNvSpPr/>
          <p:nvPr/>
        </p:nvSpPr>
        <p:spPr>
          <a:xfrm>
            <a:off x="1970832" y="1509905"/>
            <a:ext cx="184727" cy="175491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5-Point Star 37"/>
          <p:cNvSpPr/>
          <p:nvPr/>
        </p:nvSpPr>
        <p:spPr>
          <a:xfrm>
            <a:off x="5299511" y="3260199"/>
            <a:ext cx="184727" cy="175491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5-Point Star 38"/>
          <p:cNvSpPr/>
          <p:nvPr/>
        </p:nvSpPr>
        <p:spPr>
          <a:xfrm>
            <a:off x="5359547" y="3107799"/>
            <a:ext cx="184727" cy="175491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5-Point Star 39"/>
          <p:cNvSpPr/>
          <p:nvPr/>
        </p:nvSpPr>
        <p:spPr>
          <a:xfrm>
            <a:off x="6142378" y="3458779"/>
            <a:ext cx="184727" cy="175491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5-Point Star 40"/>
          <p:cNvSpPr/>
          <p:nvPr/>
        </p:nvSpPr>
        <p:spPr>
          <a:xfrm>
            <a:off x="6122678" y="4927225"/>
            <a:ext cx="184727" cy="175491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5-Point Star 41"/>
          <p:cNvSpPr/>
          <p:nvPr/>
        </p:nvSpPr>
        <p:spPr>
          <a:xfrm>
            <a:off x="6122678" y="3518814"/>
            <a:ext cx="184727" cy="175491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5-Point Star 42"/>
          <p:cNvSpPr/>
          <p:nvPr/>
        </p:nvSpPr>
        <p:spPr>
          <a:xfrm>
            <a:off x="5158803" y="3588090"/>
            <a:ext cx="184727" cy="175491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5-Point Star 43"/>
          <p:cNvSpPr/>
          <p:nvPr/>
        </p:nvSpPr>
        <p:spPr>
          <a:xfrm>
            <a:off x="1660286" y="4049909"/>
            <a:ext cx="184727" cy="175491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5-Point Star 44"/>
          <p:cNvSpPr/>
          <p:nvPr/>
        </p:nvSpPr>
        <p:spPr>
          <a:xfrm>
            <a:off x="2251411" y="4049909"/>
            <a:ext cx="184727" cy="175491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5-Point Star 45"/>
          <p:cNvSpPr/>
          <p:nvPr/>
        </p:nvSpPr>
        <p:spPr>
          <a:xfrm>
            <a:off x="3557226" y="4322381"/>
            <a:ext cx="184727" cy="175491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5-Point Star 46"/>
          <p:cNvSpPr/>
          <p:nvPr/>
        </p:nvSpPr>
        <p:spPr>
          <a:xfrm>
            <a:off x="892536" y="4756213"/>
            <a:ext cx="184727" cy="175491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5-Point Star 47"/>
          <p:cNvSpPr/>
          <p:nvPr/>
        </p:nvSpPr>
        <p:spPr>
          <a:xfrm>
            <a:off x="5974893" y="3832852"/>
            <a:ext cx="184727" cy="175491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5-Point Star 48"/>
          <p:cNvSpPr/>
          <p:nvPr/>
        </p:nvSpPr>
        <p:spPr>
          <a:xfrm>
            <a:off x="2138645" y="3808678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5-Point Star 49"/>
          <p:cNvSpPr/>
          <p:nvPr/>
        </p:nvSpPr>
        <p:spPr>
          <a:xfrm>
            <a:off x="606258" y="3663767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5-Point Star 50"/>
          <p:cNvSpPr/>
          <p:nvPr/>
        </p:nvSpPr>
        <p:spPr>
          <a:xfrm>
            <a:off x="3019679" y="3845664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5-Point Star 51"/>
          <p:cNvSpPr/>
          <p:nvPr/>
        </p:nvSpPr>
        <p:spPr>
          <a:xfrm>
            <a:off x="578655" y="4400891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5-Point Star 52"/>
          <p:cNvSpPr/>
          <p:nvPr/>
        </p:nvSpPr>
        <p:spPr>
          <a:xfrm>
            <a:off x="5466166" y="3921496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5-Point Star 53"/>
          <p:cNvSpPr/>
          <p:nvPr/>
        </p:nvSpPr>
        <p:spPr>
          <a:xfrm>
            <a:off x="5535802" y="3962163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5-Point Star 54"/>
          <p:cNvSpPr/>
          <p:nvPr/>
        </p:nvSpPr>
        <p:spPr>
          <a:xfrm>
            <a:off x="3547170" y="4450891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5-Point Star 55"/>
          <p:cNvSpPr/>
          <p:nvPr/>
        </p:nvSpPr>
        <p:spPr>
          <a:xfrm>
            <a:off x="6421770" y="2971285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5-Point Star 56"/>
          <p:cNvSpPr/>
          <p:nvPr/>
        </p:nvSpPr>
        <p:spPr>
          <a:xfrm>
            <a:off x="6380207" y="3020050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5-Point Star 57"/>
          <p:cNvSpPr/>
          <p:nvPr/>
        </p:nvSpPr>
        <p:spPr>
          <a:xfrm>
            <a:off x="7087778" y="2082558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5-Point Star 58"/>
          <p:cNvSpPr/>
          <p:nvPr/>
        </p:nvSpPr>
        <p:spPr>
          <a:xfrm>
            <a:off x="764359" y="1633266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5-Point Star 59"/>
          <p:cNvSpPr/>
          <p:nvPr/>
        </p:nvSpPr>
        <p:spPr>
          <a:xfrm>
            <a:off x="851777" y="1664261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5-Point Star 60"/>
          <p:cNvSpPr/>
          <p:nvPr/>
        </p:nvSpPr>
        <p:spPr>
          <a:xfrm>
            <a:off x="719027" y="1658517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5-Point Star 61"/>
          <p:cNvSpPr/>
          <p:nvPr/>
        </p:nvSpPr>
        <p:spPr>
          <a:xfrm>
            <a:off x="815633" y="1498776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5-Point Star 62"/>
          <p:cNvSpPr/>
          <p:nvPr/>
        </p:nvSpPr>
        <p:spPr>
          <a:xfrm>
            <a:off x="5429853" y="2685547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5-Point Star 63"/>
          <p:cNvSpPr/>
          <p:nvPr/>
        </p:nvSpPr>
        <p:spPr>
          <a:xfrm>
            <a:off x="7008140" y="2484206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5-Point Star 64"/>
          <p:cNvSpPr/>
          <p:nvPr/>
        </p:nvSpPr>
        <p:spPr>
          <a:xfrm>
            <a:off x="2518897" y="3077446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5-Point Star 65"/>
          <p:cNvSpPr/>
          <p:nvPr/>
        </p:nvSpPr>
        <p:spPr>
          <a:xfrm>
            <a:off x="5106629" y="3631866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5-Point Star 66"/>
          <p:cNvSpPr/>
          <p:nvPr/>
        </p:nvSpPr>
        <p:spPr>
          <a:xfrm>
            <a:off x="6740240" y="2634811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5-Point Star 67"/>
          <p:cNvSpPr/>
          <p:nvPr/>
        </p:nvSpPr>
        <p:spPr>
          <a:xfrm>
            <a:off x="6851508" y="2553218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5-Point Star 68"/>
          <p:cNvSpPr/>
          <p:nvPr/>
        </p:nvSpPr>
        <p:spPr>
          <a:xfrm>
            <a:off x="4771003" y="2622751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5-Point Star 69"/>
          <p:cNvSpPr/>
          <p:nvPr/>
        </p:nvSpPr>
        <p:spPr>
          <a:xfrm>
            <a:off x="7025436" y="2401405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5-Point Star 70"/>
          <p:cNvSpPr/>
          <p:nvPr/>
        </p:nvSpPr>
        <p:spPr>
          <a:xfrm>
            <a:off x="5905958" y="2515144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5-Point Star 71"/>
          <p:cNvSpPr/>
          <p:nvPr/>
        </p:nvSpPr>
        <p:spPr>
          <a:xfrm>
            <a:off x="6845328" y="2668798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5-Point Star 72"/>
          <p:cNvSpPr/>
          <p:nvPr/>
        </p:nvSpPr>
        <p:spPr>
          <a:xfrm>
            <a:off x="6629733" y="2260225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5-Point Star 73"/>
          <p:cNvSpPr/>
          <p:nvPr/>
        </p:nvSpPr>
        <p:spPr>
          <a:xfrm>
            <a:off x="4868109" y="3139934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5-Point Star 74"/>
          <p:cNvSpPr/>
          <p:nvPr/>
        </p:nvSpPr>
        <p:spPr>
          <a:xfrm>
            <a:off x="4898332" y="2835323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5-Point Star 75"/>
          <p:cNvSpPr/>
          <p:nvPr/>
        </p:nvSpPr>
        <p:spPr>
          <a:xfrm>
            <a:off x="4923403" y="2775151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5-Point Star 76"/>
          <p:cNvSpPr/>
          <p:nvPr/>
        </p:nvSpPr>
        <p:spPr>
          <a:xfrm>
            <a:off x="4880650" y="2714591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5-Point Star 77"/>
          <p:cNvSpPr/>
          <p:nvPr/>
        </p:nvSpPr>
        <p:spPr>
          <a:xfrm>
            <a:off x="6355232" y="3026702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5-Point Star 78"/>
          <p:cNvSpPr/>
          <p:nvPr/>
        </p:nvSpPr>
        <p:spPr>
          <a:xfrm>
            <a:off x="3830446" y="4468044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5-Point Star 79"/>
          <p:cNvSpPr/>
          <p:nvPr/>
        </p:nvSpPr>
        <p:spPr>
          <a:xfrm>
            <a:off x="4328943" y="3308640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5-Point Star 80"/>
          <p:cNvSpPr/>
          <p:nvPr/>
        </p:nvSpPr>
        <p:spPr>
          <a:xfrm>
            <a:off x="5094399" y="3105396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5-Point Star 81"/>
          <p:cNvSpPr/>
          <p:nvPr/>
        </p:nvSpPr>
        <p:spPr>
          <a:xfrm>
            <a:off x="3589461" y="4775459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5-Point Star 82"/>
          <p:cNvSpPr/>
          <p:nvPr/>
        </p:nvSpPr>
        <p:spPr>
          <a:xfrm>
            <a:off x="758658" y="3816167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5-Point Star 83"/>
          <p:cNvSpPr/>
          <p:nvPr/>
        </p:nvSpPr>
        <p:spPr>
          <a:xfrm>
            <a:off x="6540525" y="2642654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5-Point Star 84"/>
          <p:cNvSpPr/>
          <p:nvPr/>
        </p:nvSpPr>
        <p:spPr>
          <a:xfrm>
            <a:off x="6701595" y="2747577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5-Point Star 85"/>
          <p:cNvSpPr/>
          <p:nvPr/>
        </p:nvSpPr>
        <p:spPr>
          <a:xfrm>
            <a:off x="3628621" y="4106125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5-Point Star 86"/>
          <p:cNvSpPr/>
          <p:nvPr/>
        </p:nvSpPr>
        <p:spPr>
          <a:xfrm>
            <a:off x="4136955" y="2909969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5-Point Star 87"/>
          <p:cNvSpPr/>
          <p:nvPr/>
        </p:nvSpPr>
        <p:spPr>
          <a:xfrm>
            <a:off x="5194688" y="2634343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5-Point Star 88"/>
          <p:cNvSpPr/>
          <p:nvPr/>
        </p:nvSpPr>
        <p:spPr>
          <a:xfrm>
            <a:off x="428964" y="2792345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5-Point Star 89"/>
          <p:cNvSpPr/>
          <p:nvPr/>
        </p:nvSpPr>
        <p:spPr>
          <a:xfrm>
            <a:off x="6261125" y="4945460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5-Point Star 90"/>
          <p:cNvSpPr/>
          <p:nvPr/>
        </p:nvSpPr>
        <p:spPr>
          <a:xfrm>
            <a:off x="3684773" y="4146890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5-Point Star 91"/>
          <p:cNvSpPr/>
          <p:nvPr/>
        </p:nvSpPr>
        <p:spPr>
          <a:xfrm>
            <a:off x="5047674" y="2731277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5-Point Star 92"/>
          <p:cNvSpPr/>
          <p:nvPr/>
        </p:nvSpPr>
        <p:spPr>
          <a:xfrm>
            <a:off x="6405041" y="3121708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5-Point Star 93"/>
          <p:cNvSpPr/>
          <p:nvPr/>
        </p:nvSpPr>
        <p:spPr>
          <a:xfrm>
            <a:off x="5847737" y="3807357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5-Point Star 94"/>
          <p:cNvSpPr/>
          <p:nvPr/>
        </p:nvSpPr>
        <p:spPr>
          <a:xfrm>
            <a:off x="5770467" y="3772622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5-Point Star 95"/>
          <p:cNvSpPr/>
          <p:nvPr/>
        </p:nvSpPr>
        <p:spPr>
          <a:xfrm>
            <a:off x="6779127" y="2664313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5-Point Star 96"/>
          <p:cNvSpPr/>
          <p:nvPr/>
        </p:nvSpPr>
        <p:spPr>
          <a:xfrm>
            <a:off x="6717055" y="2556032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5-Point Star 97"/>
          <p:cNvSpPr/>
          <p:nvPr/>
        </p:nvSpPr>
        <p:spPr>
          <a:xfrm>
            <a:off x="7545823" y="1985951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5-Point Star 98"/>
          <p:cNvSpPr/>
          <p:nvPr/>
        </p:nvSpPr>
        <p:spPr>
          <a:xfrm>
            <a:off x="179017" y="2844289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5-Point Star 99"/>
          <p:cNvSpPr/>
          <p:nvPr/>
        </p:nvSpPr>
        <p:spPr>
          <a:xfrm>
            <a:off x="5029040" y="2582455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5-Point Star 100"/>
          <p:cNvSpPr/>
          <p:nvPr/>
        </p:nvSpPr>
        <p:spPr>
          <a:xfrm>
            <a:off x="3990198" y="4576382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5-Point Star 101"/>
          <p:cNvSpPr/>
          <p:nvPr/>
        </p:nvSpPr>
        <p:spPr>
          <a:xfrm>
            <a:off x="655254" y="2921444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5-Point Star 102"/>
          <p:cNvSpPr/>
          <p:nvPr/>
        </p:nvSpPr>
        <p:spPr>
          <a:xfrm>
            <a:off x="5932649" y="2835605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5-Point Star 103"/>
          <p:cNvSpPr/>
          <p:nvPr/>
        </p:nvSpPr>
        <p:spPr>
          <a:xfrm>
            <a:off x="5106577" y="3033962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5-Point Star 104"/>
          <p:cNvSpPr/>
          <p:nvPr/>
        </p:nvSpPr>
        <p:spPr>
          <a:xfrm>
            <a:off x="5128382" y="3074474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5-Point Star 105"/>
          <p:cNvSpPr/>
          <p:nvPr/>
        </p:nvSpPr>
        <p:spPr>
          <a:xfrm>
            <a:off x="5648086" y="3570513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5-Point Star 106"/>
          <p:cNvSpPr/>
          <p:nvPr/>
        </p:nvSpPr>
        <p:spPr>
          <a:xfrm>
            <a:off x="5538874" y="3611178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5-Point Star 107"/>
          <p:cNvSpPr/>
          <p:nvPr/>
        </p:nvSpPr>
        <p:spPr>
          <a:xfrm>
            <a:off x="4158766" y="4453095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5-Point Star 108"/>
          <p:cNvSpPr/>
          <p:nvPr/>
        </p:nvSpPr>
        <p:spPr>
          <a:xfrm>
            <a:off x="1154364" y="3402417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5-Point Star 109"/>
          <p:cNvSpPr/>
          <p:nvPr/>
        </p:nvSpPr>
        <p:spPr>
          <a:xfrm>
            <a:off x="3959108" y="3249965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5-Point Star 110"/>
          <p:cNvSpPr/>
          <p:nvPr/>
        </p:nvSpPr>
        <p:spPr>
          <a:xfrm>
            <a:off x="4006774" y="3260259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5-Point Star 111"/>
          <p:cNvSpPr/>
          <p:nvPr/>
        </p:nvSpPr>
        <p:spPr>
          <a:xfrm>
            <a:off x="3711211" y="2974863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5-Point Star 112"/>
          <p:cNvSpPr/>
          <p:nvPr/>
        </p:nvSpPr>
        <p:spPr>
          <a:xfrm>
            <a:off x="267659" y="3106014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5-Point Star 113"/>
          <p:cNvSpPr/>
          <p:nvPr/>
        </p:nvSpPr>
        <p:spPr>
          <a:xfrm>
            <a:off x="2910989" y="4025770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5-Point Star 114"/>
          <p:cNvSpPr/>
          <p:nvPr/>
        </p:nvSpPr>
        <p:spPr>
          <a:xfrm>
            <a:off x="4609308" y="2595040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5-Point Star 115"/>
          <p:cNvSpPr/>
          <p:nvPr/>
        </p:nvSpPr>
        <p:spPr>
          <a:xfrm>
            <a:off x="5824758" y="2313035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5-Point Star 116"/>
          <p:cNvSpPr/>
          <p:nvPr/>
        </p:nvSpPr>
        <p:spPr>
          <a:xfrm>
            <a:off x="6782133" y="2412625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5-Point Star 117"/>
          <p:cNvSpPr/>
          <p:nvPr/>
        </p:nvSpPr>
        <p:spPr>
          <a:xfrm>
            <a:off x="1533233" y="3839258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5-Point Star 118"/>
          <p:cNvSpPr/>
          <p:nvPr/>
        </p:nvSpPr>
        <p:spPr>
          <a:xfrm>
            <a:off x="6097893" y="4693851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5-Point Star 119"/>
          <p:cNvSpPr/>
          <p:nvPr/>
        </p:nvSpPr>
        <p:spPr>
          <a:xfrm>
            <a:off x="6204576" y="4696979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5-Point Star 120"/>
          <p:cNvSpPr/>
          <p:nvPr/>
        </p:nvSpPr>
        <p:spPr>
          <a:xfrm>
            <a:off x="5170635" y="2465472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5-Point Star 121"/>
          <p:cNvSpPr/>
          <p:nvPr/>
        </p:nvSpPr>
        <p:spPr>
          <a:xfrm>
            <a:off x="4817375" y="2504920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5-Point Star 122"/>
          <p:cNvSpPr/>
          <p:nvPr/>
        </p:nvSpPr>
        <p:spPr>
          <a:xfrm>
            <a:off x="6715023" y="2806970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5-Point Star 123"/>
          <p:cNvSpPr/>
          <p:nvPr/>
        </p:nvSpPr>
        <p:spPr>
          <a:xfrm>
            <a:off x="478764" y="3010516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5-Point Star 124"/>
          <p:cNvSpPr/>
          <p:nvPr/>
        </p:nvSpPr>
        <p:spPr>
          <a:xfrm>
            <a:off x="6660846" y="2737884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5-Point Star 125"/>
          <p:cNvSpPr/>
          <p:nvPr/>
        </p:nvSpPr>
        <p:spPr>
          <a:xfrm>
            <a:off x="6136944" y="3906918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5-Point Star 126"/>
          <p:cNvSpPr/>
          <p:nvPr/>
        </p:nvSpPr>
        <p:spPr>
          <a:xfrm>
            <a:off x="4849427" y="2675792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5-Point Star 127"/>
          <p:cNvSpPr/>
          <p:nvPr/>
        </p:nvSpPr>
        <p:spPr>
          <a:xfrm>
            <a:off x="4609308" y="4547447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5-Point Star 128"/>
          <p:cNvSpPr/>
          <p:nvPr/>
        </p:nvSpPr>
        <p:spPr>
          <a:xfrm>
            <a:off x="4857239" y="2667464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5-Point Star 129"/>
          <p:cNvSpPr/>
          <p:nvPr/>
        </p:nvSpPr>
        <p:spPr>
          <a:xfrm>
            <a:off x="3769708" y="3698923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5-Point Star 130"/>
          <p:cNvSpPr/>
          <p:nvPr/>
        </p:nvSpPr>
        <p:spPr>
          <a:xfrm>
            <a:off x="3819688" y="3739688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5-Point Star 131"/>
          <p:cNvSpPr/>
          <p:nvPr/>
        </p:nvSpPr>
        <p:spPr>
          <a:xfrm>
            <a:off x="6794953" y="2718402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5-Point Star 132"/>
          <p:cNvSpPr/>
          <p:nvPr/>
        </p:nvSpPr>
        <p:spPr>
          <a:xfrm>
            <a:off x="6826011" y="2778218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5-Point Star 133"/>
          <p:cNvSpPr/>
          <p:nvPr/>
        </p:nvSpPr>
        <p:spPr>
          <a:xfrm>
            <a:off x="6287843" y="2003942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5-Point Star 134"/>
          <p:cNvSpPr/>
          <p:nvPr/>
        </p:nvSpPr>
        <p:spPr>
          <a:xfrm>
            <a:off x="6328467" y="2042294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5-Point Star 135"/>
          <p:cNvSpPr/>
          <p:nvPr/>
        </p:nvSpPr>
        <p:spPr>
          <a:xfrm>
            <a:off x="4596707" y="2986364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5-Point Star 136"/>
          <p:cNvSpPr/>
          <p:nvPr/>
        </p:nvSpPr>
        <p:spPr>
          <a:xfrm>
            <a:off x="6555513" y="2879939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5-Point Star 137"/>
          <p:cNvSpPr/>
          <p:nvPr/>
        </p:nvSpPr>
        <p:spPr>
          <a:xfrm>
            <a:off x="5812667" y="2837648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5-Point Star 138"/>
          <p:cNvSpPr/>
          <p:nvPr/>
        </p:nvSpPr>
        <p:spPr>
          <a:xfrm>
            <a:off x="6950368" y="2216490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5-Point Star 139"/>
          <p:cNvSpPr/>
          <p:nvPr/>
        </p:nvSpPr>
        <p:spPr>
          <a:xfrm>
            <a:off x="7008140" y="2328990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5-Point Star 140"/>
          <p:cNvSpPr/>
          <p:nvPr/>
        </p:nvSpPr>
        <p:spPr>
          <a:xfrm>
            <a:off x="7001778" y="2546597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5-Point Star 141"/>
          <p:cNvSpPr/>
          <p:nvPr/>
        </p:nvSpPr>
        <p:spPr>
          <a:xfrm>
            <a:off x="7004815" y="2484206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5-Point Star 142"/>
          <p:cNvSpPr/>
          <p:nvPr/>
        </p:nvSpPr>
        <p:spPr>
          <a:xfrm>
            <a:off x="6564934" y="1680486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5-Point Star 143"/>
          <p:cNvSpPr/>
          <p:nvPr/>
        </p:nvSpPr>
        <p:spPr>
          <a:xfrm>
            <a:off x="450042" y="2637811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5-Point Star 144"/>
          <p:cNvSpPr/>
          <p:nvPr/>
        </p:nvSpPr>
        <p:spPr>
          <a:xfrm>
            <a:off x="6213996" y="3527322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5-Point Star 145"/>
          <p:cNvSpPr/>
          <p:nvPr/>
        </p:nvSpPr>
        <p:spPr>
          <a:xfrm>
            <a:off x="6434356" y="3150376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5-Point Star 146"/>
          <p:cNvSpPr/>
          <p:nvPr/>
        </p:nvSpPr>
        <p:spPr>
          <a:xfrm>
            <a:off x="4659690" y="4131947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5-Point Star 147"/>
          <p:cNvSpPr/>
          <p:nvPr/>
        </p:nvSpPr>
        <p:spPr>
          <a:xfrm>
            <a:off x="3222611" y="4329163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5-Point Star 148"/>
          <p:cNvSpPr/>
          <p:nvPr/>
        </p:nvSpPr>
        <p:spPr>
          <a:xfrm>
            <a:off x="275436" y="3024409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5-Point Star 149"/>
          <p:cNvSpPr/>
          <p:nvPr/>
        </p:nvSpPr>
        <p:spPr>
          <a:xfrm>
            <a:off x="259791" y="3128579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5-Point Star 150"/>
          <p:cNvSpPr/>
          <p:nvPr/>
        </p:nvSpPr>
        <p:spPr>
          <a:xfrm>
            <a:off x="281547" y="3271558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5-Point Star 151"/>
          <p:cNvSpPr/>
          <p:nvPr/>
        </p:nvSpPr>
        <p:spPr>
          <a:xfrm>
            <a:off x="368802" y="3362760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5-Point Star 152"/>
          <p:cNvSpPr/>
          <p:nvPr/>
        </p:nvSpPr>
        <p:spPr>
          <a:xfrm>
            <a:off x="213789" y="3167489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5-Point Star 153"/>
          <p:cNvSpPr/>
          <p:nvPr/>
        </p:nvSpPr>
        <p:spPr>
          <a:xfrm>
            <a:off x="6480867" y="2194694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5-Point Star 154"/>
          <p:cNvSpPr/>
          <p:nvPr/>
        </p:nvSpPr>
        <p:spPr>
          <a:xfrm>
            <a:off x="5969926" y="4124702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5-Point Star 155"/>
          <p:cNvSpPr/>
          <p:nvPr/>
        </p:nvSpPr>
        <p:spPr>
          <a:xfrm>
            <a:off x="6782976" y="2789847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5-Point Star 156"/>
          <p:cNvSpPr/>
          <p:nvPr/>
        </p:nvSpPr>
        <p:spPr>
          <a:xfrm>
            <a:off x="903022" y="1686879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5-Point Star 157"/>
          <p:cNvSpPr/>
          <p:nvPr/>
        </p:nvSpPr>
        <p:spPr>
          <a:xfrm>
            <a:off x="867208" y="1735134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5-Point Star 158"/>
          <p:cNvSpPr/>
          <p:nvPr/>
        </p:nvSpPr>
        <p:spPr>
          <a:xfrm>
            <a:off x="887591" y="1617516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5-Point Star 159"/>
          <p:cNvSpPr/>
          <p:nvPr/>
        </p:nvSpPr>
        <p:spPr>
          <a:xfrm>
            <a:off x="6728605" y="2522338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5-Point Star 160"/>
          <p:cNvSpPr/>
          <p:nvPr/>
        </p:nvSpPr>
        <p:spPr>
          <a:xfrm>
            <a:off x="6757578" y="2513090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5-Point Star 161"/>
          <p:cNvSpPr/>
          <p:nvPr/>
        </p:nvSpPr>
        <p:spPr>
          <a:xfrm>
            <a:off x="1642057" y="2910545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5-Point Star 162"/>
          <p:cNvSpPr/>
          <p:nvPr/>
        </p:nvSpPr>
        <p:spPr>
          <a:xfrm>
            <a:off x="4557114" y="3303063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5-Point Star 163"/>
          <p:cNvSpPr/>
          <p:nvPr/>
        </p:nvSpPr>
        <p:spPr>
          <a:xfrm>
            <a:off x="4532139" y="3241290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5-Point Star 164"/>
          <p:cNvSpPr/>
          <p:nvPr/>
        </p:nvSpPr>
        <p:spPr>
          <a:xfrm>
            <a:off x="413324" y="3186882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5-Point Star 165"/>
          <p:cNvSpPr/>
          <p:nvPr/>
        </p:nvSpPr>
        <p:spPr>
          <a:xfrm>
            <a:off x="211711" y="3087542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5-Point Star 166"/>
          <p:cNvSpPr/>
          <p:nvPr/>
        </p:nvSpPr>
        <p:spPr>
          <a:xfrm>
            <a:off x="472663" y="3105396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5-Point Star 167"/>
          <p:cNvSpPr/>
          <p:nvPr/>
        </p:nvSpPr>
        <p:spPr>
          <a:xfrm>
            <a:off x="637149" y="1652908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5-Point Star 168"/>
          <p:cNvSpPr/>
          <p:nvPr/>
        </p:nvSpPr>
        <p:spPr>
          <a:xfrm>
            <a:off x="4514682" y="1889760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5-Point Star 169"/>
          <p:cNvSpPr/>
          <p:nvPr/>
        </p:nvSpPr>
        <p:spPr>
          <a:xfrm>
            <a:off x="5797143" y="2434347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5-Point Star 170"/>
          <p:cNvSpPr/>
          <p:nvPr/>
        </p:nvSpPr>
        <p:spPr>
          <a:xfrm>
            <a:off x="5060976" y="2319176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5-Point Star 171"/>
          <p:cNvSpPr/>
          <p:nvPr/>
        </p:nvSpPr>
        <p:spPr>
          <a:xfrm>
            <a:off x="6482375" y="3295814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5-Point Star 172"/>
          <p:cNvSpPr/>
          <p:nvPr/>
        </p:nvSpPr>
        <p:spPr>
          <a:xfrm>
            <a:off x="6290440" y="3102505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" name="5-Point Star 173"/>
          <p:cNvSpPr/>
          <p:nvPr/>
        </p:nvSpPr>
        <p:spPr>
          <a:xfrm>
            <a:off x="6368766" y="3105396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5-Point Star 174"/>
          <p:cNvSpPr/>
          <p:nvPr/>
        </p:nvSpPr>
        <p:spPr>
          <a:xfrm>
            <a:off x="6083480" y="2495941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6" name="5-Point Star 175"/>
          <p:cNvSpPr/>
          <p:nvPr/>
        </p:nvSpPr>
        <p:spPr>
          <a:xfrm>
            <a:off x="7058234" y="2331804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5-Point Star 176"/>
          <p:cNvSpPr/>
          <p:nvPr/>
        </p:nvSpPr>
        <p:spPr>
          <a:xfrm>
            <a:off x="7014686" y="2428926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5-Point Star 177"/>
          <p:cNvSpPr/>
          <p:nvPr/>
        </p:nvSpPr>
        <p:spPr>
          <a:xfrm>
            <a:off x="6980384" y="2450491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9" name="5-Point Star 178"/>
          <p:cNvSpPr/>
          <p:nvPr/>
        </p:nvSpPr>
        <p:spPr>
          <a:xfrm>
            <a:off x="798750" y="1386800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5-Point Star 179"/>
          <p:cNvSpPr/>
          <p:nvPr/>
        </p:nvSpPr>
        <p:spPr>
          <a:xfrm>
            <a:off x="3426268" y="3903912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" name="5-Point Star 180"/>
          <p:cNvSpPr/>
          <p:nvPr/>
        </p:nvSpPr>
        <p:spPr>
          <a:xfrm>
            <a:off x="6308768" y="3736539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5-Point Star 181"/>
          <p:cNvSpPr/>
          <p:nvPr/>
        </p:nvSpPr>
        <p:spPr>
          <a:xfrm>
            <a:off x="6950368" y="2355084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3" name="5-Point Star 182"/>
          <p:cNvSpPr/>
          <p:nvPr/>
        </p:nvSpPr>
        <p:spPr>
          <a:xfrm>
            <a:off x="6669992" y="2707361"/>
            <a:ext cx="184727" cy="175491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" name="5-Point Star 183"/>
          <p:cNvSpPr/>
          <p:nvPr/>
        </p:nvSpPr>
        <p:spPr>
          <a:xfrm>
            <a:off x="6915777" y="2507295"/>
            <a:ext cx="184727" cy="175491"/>
          </a:xfrm>
          <a:prstGeom prst="star5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5" name="5-Point Star 184"/>
          <p:cNvSpPr/>
          <p:nvPr/>
        </p:nvSpPr>
        <p:spPr>
          <a:xfrm>
            <a:off x="6870725" y="2535006"/>
            <a:ext cx="184727" cy="175491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5-Point Star 185"/>
          <p:cNvSpPr/>
          <p:nvPr/>
        </p:nvSpPr>
        <p:spPr>
          <a:xfrm>
            <a:off x="6903051" y="2285760"/>
            <a:ext cx="184727" cy="175491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7" name="5-Point Star 186"/>
          <p:cNvSpPr/>
          <p:nvPr/>
        </p:nvSpPr>
        <p:spPr>
          <a:xfrm>
            <a:off x="6877280" y="2396461"/>
            <a:ext cx="184727" cy="175491"/>
          </a:xfrm>
          <a:prstGeom prst="star5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8" name="5-Point Star 187"/>
          <p:cNvSpPr/>
          <p:nvPr/>
        </p:nvSpPr>
        <p:spPr>
          <a:xfrm>
            <a:off x="6709088" y="2664316"/>
            <a:ext cx="184727" cy="175491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9" name="5-Point Star 188"/>
          <p:cNvSpPr/>
          <p:nvPr/>
        </p:nvSpPr>
        <p:spPr>
          <a:xfrm>
            <a:off x="4827325" y="2821470"/>
            <a:ext cx="184727" cy="175491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0" name="5-Point Star 189"/>
          <p:cNvSpPr/>
          <p:nvPr/>
        </p:nvSpPr>
        <p:spPr>
          <a:xfrm>
            <a:off x="4606784" y="4511588"/>
            <a:ext cx="184727" cy="175491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1" name="5-Point Star 190"/>
          <p:cNvSpPr/>
          <p:nvPr/>
        </p:nvSpPr>
        <p:spPr>
          <a:xfrm>
            <a:off x="303669" y="3084707"/>
            <a:ext cx="184727" cy="175491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2" name="5-Point Star 191"/>
          <p:cNvSpPr/>
          <p:nvPr/>
        </p:nvSpPr>
        <p:spPr>
          <a:xfrm>
            <a:off x="303669" y="3172452"/>
            <a:ext cx="184727" cy="175491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5-Point Star 192"/>
          <p:cNvSpPr/>
          <p:nvPr/>
        </p:nvSpPr>
        <p:spPr>
          <a:xfrm>
            <a:off x="707809" y="1422159"/>
            <a:ext cx="184727" cy="175491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" name="5-Point Star 193"/>
          <p:cNvSpPr/>
          <p:nvPr/>
        </p:nvSpPr>
        <p:spPr>
          <a:xfrm>
            <a:off x="753992" y="1602271"/>
            <a:ext cx="184727" cy="175491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5" name="5-Point Star 194"/>
          <p:cNvSpPr/>
          <p:nvPr/>
        </p:nvSpPr>
        <p:spPr>
          <a:xfrm>
            <a:off x="764359" y="1690017"/>
            <a:ext cx="184727" cy="175491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5-Point Star 195"/>
          <p:cNvSpPr/>
          <p:nvPr/>
        </p:nvSpPr>
        <p:spPr>
          <a:xfrm>
            <a:off x="6249629" y="4890278"/>
            <a:ext cx="184727" cy="175491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7" name="5-Point Star 196"/>
          <p:cNvSpPr/>
          <p:nvPr/>
        </p:nvSpPr>
        <p:spPr>
          <a:xfrm>
            <a:off x="5900907" y="2835328"/>
            <a:ext cx="184727" cy="175491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8" name="Picture 2" descr="http://thenwetravel.info/maps/world-political-entities-maps/m-o/display-mexico-outline-map-black-and-whit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731" b="92228" l="5200" r="96600">
                        <a14:foregroundMark x1="32600" y1="26684" x2="65600" y2="79793"/>
                        <a14:foregroundMark x1="58400" y1="46891" x2="40400" y2="72280"/>
                        <a14:foregroundMark x1="42400" y1="51036" x2="19800" y2="24093"/>
                        <a14:foregroundMark x1="48400" y1="66321" x2="65200" y2="84974"/>
                        <a14:foregroundMark x1="91000" y1="63731" x2="74200" y2="86010"/>
                        <a14:foregroundMark x1="8600" y1="16839" x2="24000" y2="56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437" b="8420"/>
          <a:stretch/>
        </p:blipFill>
        <p:spPr bwMode="auto">
          <a:xfrm>
            <a:off x="142613" y="4953000"/>
            <a:ext cx="1787782" cy="111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" name="5-Point Star 198"/>
          <p:cNvSpPr/>
          <p:nvPr/>
        </p:nvSpPr>
        <p:spPr>
          <a:xfrm>
            <a:off x="1001636" y="5806996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0" name="TextBox 199"/>
          <p:cNvSpPr txBox="1"/>
          <p:nvPr/>
        </p:nvSpPr>
        <p:spPr>
          <a:xfrm>
            <a:off x="692873" y="5560775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MEXICO</a:t>
            </a:r>
          </a:p>
        </p:txBody>
      </p:sp>
      <p:sp>
        <p:nvSpPr>
          <p:cNvPr id="201" name="5-Point Star 200"/>
          <p:cNvSpPr/>
          <p:nvPr/>
        </p:nvSpPr>
        <p:spPr>
          <a:xfrm>
            <a:off x="1475559" y="2384142"/>
            <a:ext cx="184727" cy="175491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2" name="5-Point Star 201"/>
          <p:cNvSpPr/>
          <p:nvPr/>
        </p:nvSpPr>
        <p:spPr>
          <a:xfrm>
            <a:off x="1396625" y="2315945"/>
            <a:ext cx="184727" cy="175491"/>
          </a:xfrm>
          <a:prstGeom prst="star5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3" name="TextBox 202"/>
          <p:cNvSpPr txBox="1"/>
          <p:nvPr/>
        </p:nvSpPr>
        <p:spPr>
          <a:xfrm>
            <a:off x="106878" y="6412468"/>
            <a:ext cx="672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Source:  ACA Member Group Survey, March 2015 -</a:t>
            </a:r>
            <a:r>
              <a:rPr lang="en-US" sz="1400" dirty="0">
                <a:latin typeface="Arial Narrow" panose="020B0606020202030204" pitchFamily="34" charset="0"/>
              </a:rPr>
              <a:t>106 groups reporting</a:t>
            </a:r>
          </a:p>
        </p:txBody>
      </p:sp>
    </p:spTree>
    <p:extLst>
      <p:ext uri="{BB962C8B-B14F-4D97-AF65-F5344CB8AC3E}">
        <p14:creationId xmlns:p14="http://schemas.microsoft.com/office/powerpoint/2010/main" val="4122660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ANGEL FUNDS BY DOLLAR SIZE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878" y="6399643"/>
            <a:ext cx="672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Source:  ACA Member Group Survey, March 2015 -</a:t>
            </a:r>
            <a:r>
              <a:rPr lang="en-US" sz="1400" dirty="0">
                <a:latin typeface="Arial Narrow" panose="020B0606020202030204" pitchFamily="34" charset="0"/>
              </a:rPr>
              <a:t> 31 groups reporting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0" y="1207883"/>
          <a:ext cx="9144000" cy="442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33136" y="5415167"/>
            <a:ext cx="1635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Average:	$7.1M</a:t>
            </a:r>
          </a:p>
          <a:p>
            <a:r>
              <a:rPr lang="en-US" b="1" dirty="0">
                <a:latin typeface="Arial Narrow" panose="020B0606020202030204" pitchFamily="34" charset="0"/>
              </a:rPr>
              <a:t>Median: 	$5.3M</a:t>
            </a:r>
          </a:p>
        </p:txBody>
      </p:sp>
    </p:spTree>
    <p:extLst>
      <p:ext uri="{BB962C8B-B14F-4D97-AF65-F5344CB8AC3E}">
        <p14:creationId xmlns:p14="http://schemas.microsoft.com/office/powerpoint/2010/main" val="872593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dirty="0"/>
              <a:t>Big evolution: where groups invest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1" y="914400"/>
            <a:ext cx="7137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Narrow" panose="020B0606020202030204" pitchFamily="34" charset="0"/>
              </a:rPr>
              <a:t>In what geography does your group prefer to invest?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506" y="5215805"/>
            <a:ext cx="7735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In 2008, 63% preferred closer to home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In 2015, 54% invest in region or have no geography restrictions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287463" y="1343025"/>
          <a:ext cx="6907212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Worksheet" r:id="rId3" imgW="4781623" imgH="2743200" progId="Excel.Sheet.12">
                  <p:embed/>
                </p:oleObj>
              </mc:Choice>
              <mc:Fallback>
                <p:oleObj name="Worksheet" r:id="rId3" imgW="4781623" imgH="2743200" progId="Excel.Shee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87463" y="1343025"/>
                        <a:ext cx="6907212" cy="396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878" y="6250356"/>
            <a:ext cx="672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Source:  ACA Member Group Survey, March 2015 -</a:t>
            </a:r>
            <a:r>
              <a:rPr lang="en-US" sz="1400" dirty="0">
                <a:latin typeface="Arial Narrow" panose="020B0606020202030204" pitchFamily="34" charset="0"/>
              </a:rPr>
              <a:t>106 groups reporting</a:t>
            </a:r>
          </a:p>
        </p:txBody>
      </p:sp>
    </p:spTree>
    <p:extLst>
      <p:ext uri="{BB962C8B-B14F-4D97-AF65-F5344CB8AC3E}">
        <p14:creationId xmlns:p14="http://schemas.microsoft.com/office/powerpoint/2010/main" val="619518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 structure preferences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295399"/>
            <a:ext cx="8305800" cy="4798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Strong preference for priced rounds and preferred stock</a:t>
            </a: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Some will do convertible debt</a:t>
            </a: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Most sectors:  products developed and have customer traction</a:t>
            </a: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Valuation not only for sector but for location (not unlike real estate)</a:t>
            </a: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Board seat for significant investments</a:t>
            </a: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Most groups stay away from generally solicited offerings</a:t>
            </a: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634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838200"/>
          </a:xfrm>
        </p:spPr>
        <p:txBody>
          <a:bodyPr/>
          <a:lstStyle/>
          <a:p>
            <a:r>
              <a:rPr lang="en-US" dirty="0"/>
              <a:t>Some investment practices that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Portfolio strategy</a:t>
            </a:r>
          </a:p>
          <a:p>
            <a:r>
              <a:rPr lang="en-US" dirty="0"/>
              <a:t>Syndication</a:t>
            </a:r>
          </a:p>
          <a:p>
            <a:pPr lvl="0"/>
            <a:r>
              <a:rPr lang="en-US" dirty="0"/>
              <a:t>Focus not just on front end of investing, but on outcomes after the check</a:t>
            </a:r>
          </a:p>
          <a:p>
            <a:pPr lvl="0"/>
            <a:r>
              <a:rPr lang="en-US" dirty="0"/>
              <a:t>Investment structures – improvements to convertible debt</a:t>
            </a:r>
          </a:p>
          <a:p>
            <a:pPr lvl="0"/>
            <a:r>
              <a:rPr lang="en-US" dirty="0"/>
              <a:t>Online platforms for accredited investors</a:t>
            </a:r>
          </a:p>
          <a:p>
            <a:pPr lvl="0"/>
            <a:r>
              <a:rPr lang="en-US" dirty="0"/>
              <a:t>New models for angel groups, bringing in new angels – women, younger investors, etc.</a:t>
            </a:r>
          </a:p>
        </p:txBody>
      </p:sp>
    </p:spTree>
    <p:extLst>
      <p:ext uri="{BB962C8B-B14F-4D97-AF65-F5344CB8AC3E}">
        <p14:creationId xmlns:p14="http://schemas.microsoft.com/office/powerpoint/2010/main" val="1528977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Portfolio strategy</a:t>
            </a:r>
            <a:br>
              <a:rPr lang="en-US" dirty="0"/>
            </a:br>
            <a:r>
              <a:rPr lang="en-US" dirty="0"/>
              <a:t>Risks &amp; rewards of angel investing</a:t>
            </a:r>
          </a:p>
        </p:txBody>
      </p:sp>
      <p:graphicFrame>
        <p:nvGraphicFramePr>
          <p:cNvPr id="4" name="Object 15"/>
          <p:cNvGraphicFramePr>
            <a:graphicFrameLocks noGrp="1" noChangeAspect="1"/>
          </p:cNvGraphicFramePr>
          <p:nvPr>
            <p:ph/>
            <p:extLst/>
          </p:nvPr>
        </p:nvGraphicFramePr>
        <p:xfrm>
          <a:off x="609600" y="1066800"/>
          <a:ext cx="7620000" cy="497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" name="Chart" r:id="rId3" imgW="11677650" imgH="7620000" progId="Excel.Chart.8">
                  <p:embed/>
                </p:oleObj>
              </mc:Choice>
              <mc:Fallback>
                <p:oleObj name="Chart" r:id="rId3" imgW="11677650" imgH="7620000" progId="Excel.Chart.8">
                  <p:embed/>
                  <p:pic>
                    <p:nvPicPr>
                      <p:cNvPr id="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066800"/>
                        <a:ext cx="7620000" cy="497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257800" y="1981200"/>
            <a:ext cx="3124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1600" b="1" dirty="0">
                <a:solidFill>
                  <a:schemeClr val="accent2"/>
                </a:solidFill>
                <a:latin typeface="Arial Narrow" pitchFamily="34" charset="0"/>
              </a:rPr>
              <a:t>Overall Multiple:  2.6X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594350" y="2305050"/>
            <a:ext cx="2538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b="1" dirty="0">
                <a:solidFill>
                  <a:srgbClr val="800000"/>
                </a:solidFill>
                <a:latin typeface="Arial Narrow" pitchFamily="34" charset="0"/>
              </a:rPr>
              <a:t>Avg Holding Period: 3.5 years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757863" y="2727325"/>
            <a:ext cx="2024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b="1" dirty="0">
                <a:latin typeface="Arial Narrow" pitchFamily="34" charset="0"/>
              </a:rPr>
              <a:t>Average IRR:  27%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333625" y="2051050"/>
            <a:ext cx="866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>
                <a:latin typeface="Arial Narrow" pitchFamily="34" charset="0"/>
              </a:rPr>
              <a:t>35%</a:t>
            </a:r>
            <a:r>
              <a:rPr lang="en-US" sz="1600" b="1" dirty="0">
                <a:solidFill>
                  <a:srgbClr val="FFCC00"/>
                </a:solidFill>
                <a:latin typeface="Arial Narrow" pitchFamily="34" charset="0"/>
              </a:rPr>
              <a:t> </a:t>
            </a:r>
            <a:r>
              <a:rPr lang="en-US" sz="1600" b="1" dirty="0">
                <a:latin typeface="Arial Narrow" pitchFamily="34" charset="0"/>
              </a:rPr>
              <a:t>- 0X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676400" y="148590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800000"/>
                </a:solidFill>
                <a:latin typeface="Arial Narrow" pitchFamily="34" charset="0"/>
              </a:rPr>
              <a:t>3 yr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048000" y="266065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800000"/>
                </a:solidFill>
                <a:latin typeface="Arial Narrow" pitchFamily="34" charset="0"/>
              </a:rPr>
              <a:t>3.3 yr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419600" y="43434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800000"/>
                </a:solidFill>
                <a:latin typeface="Arial Narrow" pitchFamily="34" charset="0"/>
              </a:rPr>
              <a:t>4.6 yr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791200" y="46482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800000"/>
                </a:solidFill>
                <a:latin typeface="Arial Narrow" pitchFamily="34" charset="0"/>
              </a:rPr>
              <a:t>4.9 yr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7086600" y="45720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800000"/>
                </a:solidFill>
                <a:latin typeface="Arial Narrow" pitchFamily="34" charset="0"/>
              </a:rPr>
              <a:t>6 yr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" y="5602069"/>
            <a:ext cx="429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Source:  Returns of Angels in Groups, 2007</a:t>
            </a:r>
          </a:p>
        </p:txBody>
      </p:sp>
    </p:spTree>
    <p:extLst>
      <p:ext uri="{BB962C8B-B14F-4D97-AF65-F5344CB8AC3E}">
        <p14:creationId xmlns:p14="http://schemas.microsoft.com/office/powerpoint/2010/main" val="393391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38200"/>
          </a:xfrm>
        </p:spPr>
        <p:txBody>
          <a:bodyPr/>
          <a:lstStyle/>
          <a:p>
            <a:r>
              <a:rPr lang="en-US" dirty="0"/>
              <a:t>syndication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717131"/>
            <a:ext cx="2593563" cy="1464469"/>
          </a:xfrm>
        </p:spPr>
      </p:pic>
      <p:sp>
        <p:nvSpPr>
          <p:cNvPr id="3" name="TextBox 2"/>
          <p:cNvSpPr txBox="1"/>
          <p:nvPr/>
        </p:nvSpPr>
        <p:spPr>
          <a:xfrm>
            <a:off x="533400" y="1219200"/>
            <a:ext cx="8458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75% plus of ACA member deals are syndicated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Common agreements lead to sharing DD, fast track on group decisions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Come out of regular communication and trust building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Regularly include multiple angel groups, family offices, private equity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Only way to support companies where VCs are rare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368814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$12M series 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Led by Golden Seeds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6 ACA member groups, across 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Plus many others</a:t>
            </a:r>
          </a:p>
        </p:txBody>
      </p:sp>
    </p:spTree>
    <p:extLst>
      <p:ext uri="{BB962C8B-B14F-4D97-AF65-F5344CB8AC3E}">
        <p14:creationId xmlns:p14="http://schemas.microsoft.com/office/powerpoint/2010/main" val="1166890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before </a:t>
            </a:r>
            <a:r>
              <a:rPr lang="en-US" u="sng" dirty="0"/>
              <a:t>and</a:t>
            </a:r>
            <a:r>
              <a:rPr lang="en-US" dirty="0"/>
              <a:t> after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52800"/>
            <a:ext cx="7924800" cy="23378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Angels make, or lose most money, </a:t>
            </a:r>
            <a:r>
              <a:rPr lang="en-US" u="sng" dirty="0"/>
              <a:t>after</a:t>
            </a:r>
            <a:r>
              <a:rPr lang="en-US" dirty="0"/>
              <a:t> investing:</a:t>
            </a:r>
          </a:p>
          <a:p>
            <a:pPr lvl="1"/>
            <a:r>
              <a:rPr lang="en-US" dirty="0"/>
              <a:t>Dry powder, criteria next decisions</a:t>
            </a:r>
          </a:p>
          <a:p>
            <a:pPr lvl="1"/>
            <a:r>
              <a:rPr lang="en-US" dirty="0"/>
              <a:t>Board of Directors (holding their feet to fire, CEO compensation)</a:t>
            </a:r>
          </a:p>
          <a:p>
            <a:pPr lvl="1"/>
            <a:r>
              <a:rPr lang="en-US" dirty="0"/>
              <a:t>Minimizing losses (taxes, ensuring $ for closing businesses)</a:t>
            </a:r>
          </a:p>
          <a:p>
            <a:pPr lvl="1"/>
            <a:r>
              <a:rPr lang="en-US" dirty="0"/>
              <a:t>Help with follow-on round investors and exits</a:t>
            </a:r>
          </a:p>
          <a:p>
            <a:pPr lvl="1"/>
            <a:r>
              <a:rPr lang="en-US" dirty="0"/>
              <a:t>Keep track of cap tables and dilution</a:t>
            </a:r>
          </a:p>
        </p:txBody>
      </p:sp>
      <p:pic>
        <p:nvPicPr>
          <p:cNvPr id="4" name="Picture 3" descr="http://media5.picsearch.com/is?VdQ-wqrDcnPC0hghC_4cvl85LQHIwv5MHDN55vRKNoM&amp;height=193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26" y="1032803"/>
            <a:ext cx="3797300" cy="214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3000" y="990600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Picking good entrepreneurs is important, as is: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Negotiating good deals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Conducting due diligence</a:t>
            </a:r>
          </a:p>
          <a:p>
            <a:r>
              <a:rPr lang="en-US" sz="2400" u="sng" dirty="0">
                <a:latin typeface="Arial Narrow" panose="020B0606020202030204" pitchFamily="34" charset="0"/>
              </a:rPr>
              <a:t>But,</a:t>
            </a:r>
            <a:r>
              <a:rPr lang="en-US" sz="2400" dirty="0">
                <a:latin typeface="Arial Narrow" panose="020B0606020202030204" pitchFamily="34" charset="0"/>
              </a:rPr>
              <a:t> can you really tell which will be best in show?</a:t>
            </a:r>
          </a:p>
        </p:txBody>
      </p:sp>
    </p:spTree>
    <p:extLst>
      <p:ext uri="{BB962C8B-B14F-4D97-AF65-F5344CB8AC3E}">
        <p14:creationId xmlns:p14="http://schemas.microsoft.com/office/powerpoint/2010/main" val="2040677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14400"/>
          </a:xfrm>
        </p:spPr>
        <p:txBody>
          <a:bodyPr/>
          <a:lstStyle/>
          <a:p>
            <a:r>
              <a:rPr lang="en-US" sz="3200" dirty="0"/>
              <a:t>Investment structures – convertible debt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survey a year ago, ACA members said:</a:t>
            </a:r>
          </a:p>
          <a:p>
            <a:pPr lvl="1"/>
            <a:r>
              <a:rPr lang="en-US" dirty="0"/>
              <a:t>82% prefer priced equity round</a:t>
            </a:r>
          </a:p>
          <a:p>
            <a:pPr lvl="1"/>
            <a:r>
              <a:rPr lang="en-US" dirty="0"/>
              <a:t>But 78% had done at least one convertible note round</a:t>
            </a:r>
          </a:p>
          <a:p>
            <a:pPr lvl="1"/>
            <a:r>
              <a:rPr lang="en-US" dirty="0"/>
              <a:t>And 25% used convertible notes in &lt; half of investments</a:t>
            </a:r>
          </a:p>
          <a:p>
            <a:pPr lvl="1"/>
            <a:endParaRPr lang="en-US" dirty="0"/>
          </a:p>
          <a:p>
            <a:r>
              <a:rPr lang="en-US" dirty="0"/>
              <a:t>Improvements to notes:</a:t>
            </a:r>
          </a:p>
          <a:p>
            <a:pPr lvl="1"/>
            <a:r>
              <a:rPr lang="en-US" dirty="0"/>
              <a:t>Valuation cap for next (equity) round</a:t>
            </a:r>
          </a:p>
          <a:p>
            <a:pPr lvl="1"/>
            <a:r>
              <a:rPr lang="en-US" dirty="0"/>
              <a:t>Setting discount for note holders – 20-30%</a:t>
            </a:r>
          </a:p>
          <a:p>
            <a:pPr lvl="1"/>
            <a:r>
              <a:rPr lang="en-US" dirty="0"/>
              <a:t>SAFEs – not even including the debt part of the deal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25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599"/>
            <a:ext cx="9144000" cy="1066799"/>
          </a:xfrm>
        </p:spPr>
        <p:txBody>
          <a:bodyPr/>
          <a:lstStyle/>
          <a:p>
            <a:r>
              <a:rPr lang="en-US" dirty="0"/>
              <a:t>Online investing – fill rounds, diversify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means crowdfunding for angels, but not everyone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617" y="2019641"/>
            <a:ext cx="2840293" cy="11045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685" y="3408107"/>
            <a:ext cx="2970282" cy="4780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013" y="2096207"/>
            <a:ext cx="1332987" cy="799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49" y="3314699"/>
            <a:ext cx="2408469" cy="5715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697" y="4298735"/>
            <a:ext cx="2065453" cy="73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56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Angel capital association today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9600" y="1066800"/>
            <a:ext cx="769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b="1" i="1" kern="0" dirty="0">
                <a:latin typeface="Arial Narrow" panose="020B0606020202030204" pitchFamily="34" charset="0"/>
                <a:cs typeface="Arial" panose="020B0604020202020204" pitchFamily="34" charset="0"/>
              </a:rPr>
              <a:t>World’s largest association of accredited angel investors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100" kern="0" dirty="0">
                <a:latin typeface="Arial Narrow" panose="020B0606020202030204" pitchFamily="34" charset="0"/>
                <a:cs typeface="Arial" panose="020B0604020202020204" pitchFamily="34" charset="0"/>
                <a:hlinkClick r:id="rId2"/>
              </a:rPr>
              <a:t>www.angelcapitalassociation.org</a:t>
            </a:r>
            <a:endParaRPr lang="en-US" sz="2100" kern="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b="1" i="1" kern="0" dirty="0"/>
          </a:p>
          <a:p>
            <a:pPr marL="0" indent="0" algn="ctr">
              <a:spcBef>
                <a:spcPts val="0"/>
              </a:spcBef>
              <a:buFontTx/>
              <a:buNone/>
            </a:pPr>
            <a:endParaRPr lang="en-US" sz="1500" b="1" kern="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60960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Mission:  fuel success of angel groups and accredited investors, as well as the early-stage companies they support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88" y="1713737"/>
            <a:ext cx="5342031" cy="40065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72870" y="1905000"/>
            <a:ext cx="29298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13,000+ investors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Angel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Accredited platforms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Family offices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Individual angels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250+ organizations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Every U.S. state &amp; 5 Canadian provinces</a:t>
            </a:r>
          </a:p>
        </p:txBody>
      </p:sp>
    </p:spTree>
    <p:extLst>
      <p:ext uri="{BB962C8B-B14F-4D97-AF65-F5344CB8AC3E}">
        <p14:creationId xmlns:p14="http://schemas.microsoft.com/office/powerpoint/2010/main" val="2161773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r>
              <a:rPr lang="en-US" sz="3200" dirty="0"/>
              <a:t>New models bring diversity, better decisions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48" y="1828800"/>
            <a:ext cx="3730752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84813"/>
            <a:ext cx="3200400" cy="14201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3600449"/>
            <a:ext cx="1849178" cy="1433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4323067"/>
            <a:ext cx="2408469" cy="57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010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 resources available to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Via </a:t>
            </a:r>
            <a:r>
              <a:rPr lang="en-US" dirty="0">
                <a:hlinkClick r:id="rId2"/>
              </a:rPr>
              <a:t>www.angelcapitalassociation.org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1" y="2209799"/>
            <a:ext cx="3050691" cy="20574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896" y="2209800"/>
            <a:ext cx="2359070" cy="625154"/>
          </a:xfrm>
          <a:prstGeom prst="rect">
            <a:avLst/>
          </a:prstGeom>
        </p:spPr>
      </p:pic>
      <p:pic>
        <p:nvPicPr>
          <p:cNvPr id="15" name="Picture 7" descr="C:\Users\Villette Nolon\Documents\ACA\WEBINARS\10.22.14 - Before you write your first check - Troy Knauss\Inc black 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931" y="3124199"/>
            <a:ext cx="2089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429000"/>
            <a:ext cx="666750" cy="6667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209800"/>
            <a:ext cx="685800" cy="685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423851"/>
            <a:ext cx="1752600" cy="1752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4400" y="4343400"/>
            <a:ext cx="198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Webinars and Videos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81096" y="4343400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Research, Best Practices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37104" y="4343400"/>
            <a:ext cx="2297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Timely Articles and Blogs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200" y="51054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Sign up for Angel Insights Monthly Newsletter for news, new resources</a:t>
            </a:r>
          </a:p>
        </p:txBody>
      </p:sp>
    </p:spTree>
    <p:extLst>
      <p:ext uri="{BB962C8B-B14F-4D97-AF65-F5344CB8AC3E}">
        <p14:creationId xmlns:p14="http://schemas.microsoft.com/office/powerpoint/2010/main" val="26608251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/>
              <a:t>Investors: come to 2017 aca summit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552464"/>
            <a:ext cx="3481730" cy="2314936"/>
          </a:xfrm>
        </p:spPr>
      </p:pic>
      <p:sp>
        <p:nvSpPr>
          <p:cNvPr id="5" name="Rectangle 4"/>
          <p:cNvSpPr/>
          <p:nvPr/>
        </p:nvSpPr>
        <p:spPr>
          <a:xfrm>
            <a:off x="533400" y="892076"/>
            <a:ext cx="8229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Join 700+ investors in </a:t>
            </a:r>
            <a:r>
              <a:rPr lang="en-US" sz="2400" b="1" dirty="0">
                <a:solidFill>
                  <a:srgbClr val="483796"/>
                </a:solidFill>
                <a:latin typeface="Arial Narrow" panose="020B0606020202030204" pitchFamily="34" charset="0"/>
              </a:rPr>
              <a:t>San Francisco </a:t>
            </a:r>
            <a:r>
              <a:rPr lang="en-US" sz="2400" dirty="0">
                <a:latin typeface="Arial Narrow" panose="020B0606020202030204" pitchFamily="34" charset="0"/>
              </a:rPr>
              <a:t>on </a:t>
            </a:r>
            <a:r>
              <a:rPr lang="en-US" sz="2400" b="1" dirty="0">
                <a:solidFill>
                  <a:srgbClr val="483796"/>
                </a:solidFill>
                <a:latin typeface="Arial Narrow" panose="020B0606020202030204" pitchFamily="34" charset="0"/>
              </a:rPr>
              <a:t>April 26-28 </a:t>
            </a:r>
            <a:r>
              <a:rPr lang="en-US" sz="2400" dirty="0">
                <a:latin typeface="Arial Narrow" panose="020B0606020202030204" pitchFamily="34" charset="0"/>
              </a:rPr>
              <a:t>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Share best practices in angel investing - deal sourcing, terms, supporting portfolio companies, syndication, and top exits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Discuss the latest data and trends in startup investing and different industry sectors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Hear keynote presentations from thought leading investors and entrepreneurs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Network with top angels from throughout North America and the world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Meet with corporate leaders to build relationships for investor portfolio companies and meet a limited number of interesting entrepreneurs </a:t>
            </a:r>
          </a:p>
        </p:txBody>
      </p:sp>
    </p:spTree>
    <p:extLst>
      <p:ext uri="{BB962C8B-B14F-4D97-AF65-F5344CB8AC3E}">
        <p14:creationId xmlns:p14="http://schemas.microsoft.com/office/powerpoint/2010/main" val="30575881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95399"/>
            <a:ext cx="5943600" cy="4495801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Marianne Hudson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Angel Capital Association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+1 913-894-4700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hlinkClick r:id="rId2"/>
              </a:rPr>
              <a:t>mhudson@angelcapitalassociation.org</a:t>
            </a: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hlinkClick r:id="rId3"/>
              </a:rPr>
              <a:t>www.angelcapitalassociation.org</a:t>
            </a: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@ACAAngelCapital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u="sng" dirty="0">
                <a:solidFill>
                  <a:srgbClr val="0070C0"/>
                </a:solidFill>
              </a:rPr>
              <a:t>www.forbes.com/sites/mariannehudson</a:t>
            </a:r>
          </a:p>
        </p:txBody>
      </p:sp>
    </p:spTree>
    <p:extLst>
      <p:ext uri="{BB962C8B-B14F-4D97-AF65-F5344CB8AC3E}">
        <p14:creationId xmlns:p14="http://schemas.microsoft.com/office/powerpoint/2010/main" val="39958863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in US early-stage investing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547675"/>
          </a:xfrm>
        </p:spPr>
        <p:txBody>
          <a:bodyPr/>
          <a:lstStyle/>
          <a:p>
            <a:r>
              <a:rPr lang="en-US" sz="2800" dirty="0"/>
              <a:t>“Unicorn thinking” led to problems, so downsizing in deals and valuations</a:t>
            </a:r>
          </a:p>
          <a:p>
            <a:r>
              <a:rPr lang="en-US" sz="2800" dirty="0"/>
              <a:t>Social networking – LinkedIn especially</a:t>
            </a:r>
          </a:p>
          <a:p>
            <a:r>
              <a:rPr lang="en-US" sz="2800" dirty="0"/>
              <a:t>Blending of angel groups and online investing (AngelList…)</a:t>
            </a:r>
          </a:p>
          <a:p>
            <a:r>
              <a:rPr lang="en-US" sz="2800" dirty="0"/>
              <a:t>Crowdfunding – product (Kickstarter), now equity</a:t>
            </a:r>
          </a:p>
          <a:p>
            <a:r>
              <a:rPr lang="en-US" sz="2800" dirty="0"/>
              <a:t>Accelerators</a:t>
            </a:r>
          </a:p>
          <a:p>
            <a:r>
              <a:rPr lang="en-US" sz="2800" dirty="0"/>
              <a:t>Cross-border investment (small amount)</a:t>
            </a:r>
          </a:p>
          <a:p>
            <a:r>
              <a:rPr lang="en-US" sz="2800" dirty="0"/>
              <a:t>Getting more women involved as investors &amp; entrepreneurs</a:t>
            </a:r>
          </a:p>
          <a:p>
            <a:r>
              <a:rPr lang="en-US" sz="2800" dirty="0"/>
              <a:t>Government interest in job creation/ SMEs</a:t>
            </a:r>
          </a:p>
        </p:txBody>
      </p:sp>
    </p:spTree>
    <p:extLst>
      <p:ext uri="{BB962C8B-B14F-4D97-AF65-F5344CB8AC3E}">
        <p14:creationId xmlns:p14="http://schemas.microsoft.com/office/powerpoint/2010/main" val="2828001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/>
              <a:t>American startup ECOSYSTEM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518" y="4953000"/>
            <a:ext cx="945482" cy="804666"/>
          </a:xfrm>
          <a:prstGeom prst="rect">
            <a:avLst/>
          </a:prstGeom>
        </p:spPr>
      </p:pic>
      <p:pic>
        <p:nvPicPr>
          <p:cNvPr id="5" name="Picture 6" descr="Connect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16" y="1345524"/>
            <a:ext cx="1904084" cy="12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819400"/>
            <a:ext cx="3533775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88" y="4724400"/>
            <a:ext cx="1543612" cy="10265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310096"/>
            <a:ext cx="1394961" cy="10333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105400"/>
            <a:ext cx="1366081" cy="7554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206" y="1295400"/>
            <a:ext cx="1074786" cy="10747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616745"/>
            <a:ext cx="1122319" cy="8978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436" y="1330019"/>
            <a:ext cx="1538703" cy="10239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778" y="5181600"/>
            <a:ext cx="631100" cy="631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2514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It starts with the entrepreneur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0668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 Narrow" panose="020B0606020202030204" pitchFamily="34" charset="0"/>
              </a:rPr>
              <a:t>Connect &amp; collaborate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200400"/>
            <a:ext cx="1143000" cy="1143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000" y="26670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 Narrow" panose="020B0606020202030204" pitchFamily="34" charset="0"/>
              </a:rPr>
              <a:t>Experienced entrepreneurs &amp; investors are critical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44196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Narrow" panose="020B0606020202030204" pitchFamily="34" charset="0"/>
              </a:rPr>
              <a:t>Support startups &amp; scaleups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48606" y="1016353"/>
            <a:ext cx="2999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 Narrow" panose="020B0606020202030204" pitchFamily="34" charset="0"/>
              </a:rPr>
              <a:t>Support innovation &amp; research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34200" y="1066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Narrow" panose="020B0606020202030204" pitchFamily="34" charset="0"/>
              </a:rPr>
              <a:t>Get to markets for growth &amp; exits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79132" y="2844225"/>
            <a:ext cx="1683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Narrow" panose="020B0606020202030204" pitchFamily="34" charset="0"/>
              </a:rPr>
              <a:t>Seed the market if/ when necessary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79132" y="4419600"/>
            <a:ext cx="1912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Narrow" panose="020B0606020202030204" pitchFamily="34" charset="0"/>
              </a:rPr>
              <a:t>Favorable taxes for startups, investors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53000" y="47244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Narrow" panose="020B0606020202030204" pitchFamily="34" charset="0"/>
              </a:rPr>
              <a:t>Rules balance capital formation &amp; protection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71800" y="48006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Narrow" panose="020B0606020202030204" pitchFamily="34" charset="0"/>
              </a:rPr>
              <a:t>Visibility is important</a:t>
            </a:r>
          </a:p>
        </p:txBody>
      </p:sp>
    </p:spTree>
    <p:extLst>
      <p:ext uri="{BB962C8B-B14F-4D97-AF65-F5344CB8AC3E}">
        <p14:creationId xmlns:p14="http://schemas.microsoft.com/office/powerpoint/2010/main" val="39709948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990600"/>
          </a:xfrm>
          <a:noFill/>
          <a:ln/>
        </p:spPr>
        <p:txBody>
          <a:bodyPr/>
          <a:lstStyle/>
          <a:p>
            <a:r>
              <a:rPr lang="en-US" b="1" dirty="0"/>
              <a:t>Profile of Angel investors</a:t>
            </a:r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4614" y="990600"/>
            <a:ext cx="8686800" cy="4648200"/>
          </a:xfrm>
          <a:noFill/>
          <a:ln/>
        </p:spPr>
        <p:txBody>
          <a:bodyPr/>
          <a:lstStyle/>
          <a:p>
            <a:r>
              <a:rPr lang="en-US" sz="2800" dirty="0"/>
              <a:t>Years investing					9</a:t>
            </a:r>
          </a:p>
          <a:p>
            <a:r>
              <a:rPr lang="en-US" sz="2800" dirty="0"/>
              <a:t>Number of investments				10</a:t>
            </a:r>
          </a:p>
          <a:p>
            <a:r>
              <a:rPr lang="en-US" sz="2800" dirty="0"/>
              <a:t>Total exits/ closures				2</a:t>
            </a:r>
          </a:p>
          <a:p>
            <a:r>
              <a:rPr lang="en-US" sz="2800" dirty="0"/>
              <a:t>Years as entrepreneur				14.5</a:t>
            </a:r>
          </a:p>
          <a:p>
            <a:r>
              <a:rPr lang="en-US" sz="2800" dirty="0"/>
              <a:t>Number ventures founded			2.7</a:t>
            </a:r>
          </a:p>
          <a:p>
            <a:r>
              <a:rPr lang="en-US" sz="2800" dirty="0"/>
              <a:t>Percent of wealth in angel investing		10%</a:t>
            </a:r>
          </a:p>
          <a:p>
            <a:r>
              <a:rPr lang="en-US" sz="2800" dirty="0"/>
              <a:t>Education					Masters degree</a:t>
            </a:r>
          </a:p>
          <a:p>
            <a:r>
              <a:rPr lang="en-US" sz="2800" dirty="0"/>
              <a:t>Other backgrounds: corporate leaders, professional services</a:t>
            </a:r>
          </a:p>
        </p:txBody>
      </p:sp>
      <p:pic>
        <p:nvPicPr>
          <p:cNvPr id="252933" name="Picture 5" descr="RGB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5576" y="4953000"/>
            <a:ext cx="985838" cy="990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52578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Source:  </a:t>
            </a:r>
            <a:r>
              <a:rPr lang="en-US" b="1" i="1" dirty="0">
                <a:latin typeface="Arial Narrow" panose="020B0606020202030204" pitchFamily="34" charset="0"/>
              </a:rPr>
              <a:t>Returns of Angels In Groups</a:t>
            </a:r>
            <a:r>
              <a:rPr lang="en-US" dirty="0">
                <a:latin typeface="Arial Narrow" panose="020B0606020202030204" pitchFamily="34" charset="0"/>
              </a:rPr>
              <a:t>, Robert Wiltbank, Willamette University, published by Kauffman Foundation - 2007</a:t>
            </a:r>
          </a:p>
        </p:txBody>
      </p:sp>
    </p:spTree>
    <p:extLst>
      <p:ext uri="{BB962C8B-B14F-4D97-AF65-F5344CB8AC3E}">
        <p14:creationId xmlns:p14="http://schemas.microsoft.com/office/powerpoint/2010/main" val="3914576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762000"/>
          </a:xfrm>
        </p:spPr>
        <p:txBody>
          <a:bodyPr/>
          <a:lstStyle/>
          <a:p>
            <a:r>
              <a:rPr lang="en-US" dirty="0"/>
              <a:t>Members are top groups &amp; platforms</a:t>
            </a:r>
          </a:p>
        </p:txBody>
      </p:sp>
      <p:pic>
        <p:nvPicPr>
          <p:cNvPr id="4" name="Content Placeholder 3" descr="10 F Ba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854" y="1614907"/>
            <a:ext cx="1299043" cy="711011"/>
          </a:xfrm>
          <a:prstGeom prst="rect">
            <a:avLst/>
          </a:prstGeom>
        </p:spPr>
      </p:pic>
      <p:pic>
        <p:nvPicPr>
          <p:cNvPr id="6" name="Picture 5" descr="10 F Golden See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744" y="881848"/>
            <a:ext cx="1945789" cy="562510"/>
          </a:xfrm>
          <a:prstGeom prst="rect">
            <a:avLst/>
          </a:prstGeom>
        </p:spPr>
      </p:pic>
      <p:pic>
        <p:nvPicPr>
          <p:cNvPr id="7" name="Picture 6" descr="10 F Life Science Ange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37556" y="1066800"/>
            <a:ext cx="1255829" cy="914400"/>
          </a:xfrm>
          <a:prstGeom prst="rect">
            <a:avLst/>
          </a:prstGeom>
        </p:spPr>
      </p:pic>
      <p:pic>
        <p:nvPicPr>
          <p:cNvPr id="8" name="Picture 7" descr="10 F Tech Coast Angels LO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0768" y="4002100"/>
            <a:ext cx="1905000" cy="903580"/>
          </a:xfrm>
          <a:prstGeom prst="rect">
            <a:avLst/>
          </a:prstGeom>
        </p:spPr>
      </p:pic>
      <p:pic>
        <p:nvPicPr>
          <p:cNvPr id="9" name="Picture 8" descr="11 F Alliance of Angels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76530" y="2171966"/>
            <a:ext cx="1570369" cy="1099258"/>
          </a:xfrm>
          <a:prstGeom prst="rect">
            <a:avLst/>
          </a:prstGeom>
        </p:spPr>
      </p:pic>
      <p:pic>
        <p:nvPicPr>
          <p:cNvPr id="10" name="Picture 9" descr="10 F HAN logo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9936" y="5410200"/>
            <a:ext cx="2584128" cy="437066"/>
          </a:xfrm>
          <a:prstGeom prst="rect">
            <a:avLst/>
          </a:prstGeom>
        </p:spPr>
      </p:pic>
      <p:pic>
        <p:nvPicPr>
          <p:cNvPr id="11" name="Picture 10" descr="10 F OhioTechAngelFund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42199" y="4593826"/>
            <a:ext cx="2188422" cy="933450"/>
          </a:xfrm>
          <a:prstGeom prst="rect">
            <a:avLst/>
          </a:prstGeom>
        </p:spPr>
      </p:pic>
      <p:pic>
        <p:nvPicPr>
          <p:cNvPr id="12" name="Picture 11" descr="10 F Sand Hill Log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60816" y="5193623"/>
            <a:ext cx="1429010" cy="667305"/>
          </a:xfrm>
          <a:prstGeom prst="rect">
            <a:avLst/>
          </a:prstGeom>
        </p:spPr>
      </p:pic>
      <p:pic>
        <p:nvPicPr>
          <p:cNvPr id="13" name="Picture 12" descr="10 F Sierra Angel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0986" y="4876800"/>
            <a:ext cx="2419350" cy="943630"/>
          </a:xfrm>
          <a:prstGeom prst="rect">
            <a:avLst/>
          </a:prstGeom>
        </p:spPr>
      </p:pic>
      <p:pic>
        <p:nvPicPr>
          <p:cNvPr id="14" name="Picture 13" descr="Tie Angels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01268" y="4215765"/>
            <a:ext cx="1905000" cy="40005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971800" y="4453890"/>
            <a:ext cx="2590800" cy="880110"/>
            <a:chOff x="2971800" y="5063490"/>
            <a:chExt cx="2590800" cy="88011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00" y="5063490"/>
              <a:ext cx="1600200" cy="88011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971800" y="5334000"/>
              <a:ext cx="1828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9900"/>
                  </a:solidFill>
                </a:rPr>
                <a:t>New Dominion Angels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990600"/>
            <a:ext cx="1332987" cy="79939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813" y="2004212"/>
            <a:ext cx="2017097" cy="78442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010400" y="2133600"/>
            <a:ext cx="1644446" cy="8739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81" y="2874707"/>
            <a:ext cx="2005066" cy="322733"/>
          </a:xfrm>
          <a:prstGeom prst="rect">
            <a:avLst/>
          </a:prstGeom>
        </p:spPr>
      </p:pic>
      <p:pic>
        <p:nvPicPr>
          <p:cNvPr id="23" name="Picture 14" descr="http://www.officeleasecenter.com/uploads/images/NYAngels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171" y="3583912"/>
            <a:ext cx="23812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61"/>
          <a:stretch/>
        </p:blipFill>
        <p:spPr bwMode="auto">
          <a:xfrm>
            <a:off x="5390364" y="3292737"/>
            <a:ext cx="853414" cy="115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38" y="1081526"/>
            <a:ext cx="2060278" cy="213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661" y="1614907"/>
            <a:ext cx="1833812" cy="4874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39" y="2457266"/>
            <a:ext cx="1994985" cy="7736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84246"/>
            <a:ext cx="1382254" cy="6465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70" y="3163866"/>
            <a:ext cx="979762" cy="97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25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en-US" sz="3400" dirty="0"/>
              <a:t>Aca members fund great companies, exits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193"/>
            <a:ext cx="2933700" cy="1422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62200"/>
            <a:ext cx="1824037" cy="1824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219200"/>
            <a:ext cx="1555557" cy="15555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039" y="2574731"/>
            <a:ext cx="261937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208" y="3002033"/>
            <a:ext cx="1863788" cy="1087210"/>
          </a:xfrm>
          <a:prstGeom prst="rect">
            <a:avLst/>
          </a:prstGeom>
        </p:spPr>
      </p:pic>
      <p:pic>
        <p:nvPicPr>
          <p:cNvPr id="9" name="Picture 18" descr="new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4624" y="1600200"/>
            <a:ext cx="1502576" cy="112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343400"/>
            <a:ext cx="1473256" cy="14732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089" y="4267200"/>
            <a:ext cx="1576388" cy="15763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953000"/>
            <a:ext cx="22860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45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808509"/>
          </a:xfrm>
        </p:spPr>
        <p:txBody>
          <a:bodyPr/>
          <a:lstStyle/>
          <a:p>
            <a:r>
              <a:rPr lang="en-US" dirty="0"/>
              <a:t>ANGELs fund high-growth companies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652085" y="1472313"/>
          <a:ext cx="7304025" cy="418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" name="Worksheet" r:id="rId3" imgW="4781463" imgH="2743335" progId="Excel.Sheet.12">
                  <p:embed/>
                </p:oleObj>
              </mc:Choice>
              <mc:Fallback>
                <p:oleObj name="Worksheet" r:id="rId3" imgW="4781463" imgH="2743335" progId="Excel.Shee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2085" y="1472313"/>
                        <a:ext cx="7304025" cy="4189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160063" y="1070045"/>
            <a:ext cx="63052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Number of Employees One Year After ACA Member Investment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36363" y="2514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Average = 41.4</a:t>
            </a:r>
          </a:p>
          <a:p>
            <a:r>
              <a:rPr lang="en-US" b="1" dirty="0">
                <a:latin typeface="Arial Narrow" panose="020B0606020202030204" pitchFamily="34" charset="0"/>
              </a:rPr>
              <a:t>Median =  17.5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1319" y="5562600"/>
            <a:ext cx="6291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Source:  ACA research on member investments, March 2015</a:t>
            </a:r>
          </a:p>
        </p:txBody>
      </p:sp>
    </p:spTree>
    <p:extLst>
      <p:ext uri="{BB962C8B-B14F-4D97-AF65-F5344CB8AC3E}">
        <p14:creationId xmlns:p14="http://schemas.microsoft.com/office/powerpoint/2010/main" val="242374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r>
              <a:rPr lang="en-US" dirty="0"/>
              <a:t>Key American angel stats </a:t>
            </a:r>
            <a:r>
              <a:rPr lang="en-US" i="1" dirty="0"/>
              <a:t>(estimates)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74320" y="2347257"/>
            <a:ext cx="5135880" cy="914400"/>
          </a:xfrm>
          <a:prstGeom prst="rect">
            <a:avLst/>
          </a:prstGeom>
          <a:solidFill>
            <a:srgbClr val="0879A9"/>
          </a:solidFill>
          <a:ln w="25400">
            <a:solidFill>
              <a:srgbClr val="0879A9"/>
            </a:solidFill>
            <a:miter lim="800000"/>
            <a:headEnd/>
            <a:tailEnd/>
          </a:ln>
          <a:effectLst/>
        </p:spPr>
        <p:txBody>
          <a:bodyPr anchor="ctr" anchorCtr="0"/>
          <a:lstStyle/>
          <a:p>
            <a:pPr>
              <a:defRPr/>
            </a:pPr>
            <a:r>
              <a:rPr lang="en-US" sz="6600" b="1" dirty="0">
                <a:solidFill>
                  <a:schemeClr val="bg1"/>
                </a:solidFill>
                <a:latin typeface="Avenir LT Std 55 Roman"/>
                <a:ea typeface="ＭＳ Ｐゴシック" charset="-128"/>
                <a:cs typeface="Arial" pitchFamily="34" charset="0"/>
              </a:rPr>
              <a:t>~300,000</a:t>
            </a:r>
            <a:r>
              <a:rPr lang="en-US" sz="2200" b="1" dirty="0">
                <a:solidFill>
                  <a:schemeClr val="bg1"/>
                </a:solidFill>
                <a:latin typeface="Avenir LT Std 55 Roman"/>
                <a:ea typeface="ＭＳ Ｐゴシック" charset="-128"/>
                <a:cs typeface="Arial" pitchFamily="34" charset="0"/>
              </a:rPr>
              <a:t> </a:t>
            </a:r>
            <a:r>
              <a:rPr lang="en-US" sz="2200" b="1" dirty="0">
                <a:latin typeface="Avenir LT Std 55 Roman"/>
                <a:ea typeface="ＭＳ Ｐゴシック" charset="-128"/>
                <a:cs typeface="Arial" pitchFamily="34" charset="0"/>
              </a:rPr>
              <a:t>angels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5562600" y="2347257"/>
            <a:ext cx="3307080" cy="914400"/>
          </a:xfrm>
          <a:prstGeom prst="rect">
            <a:avLst/>
          </a:prstGeom>
          <a:solidFill>
            <a:srgbClr val="F7921E"/>
          </a:solidFill>
          <a:ln w="25400">
            <a:solidFill>
              <a:srgbClr val="F7921E"/>
            </a:solidFill>
            <a:miter lim="800000"/>
            <a:headEnd/>
            <a:tailEnd/>
          </a:ln>
          <a:effectLst/>
        </p:spPr>
        <p:txBody>
          <a:bodyPr anchor="ctr" anchorCtr="0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latin typeface="Avenir LT Std 55 Roman"/>
                <a:ea typeface="ＭＳ Ｐゴシック" charset="-128"/>
                <a:cs typeface="Arial" pitchFamily="34" charset="0"/>
              </a:rPr>
              <a:t>90% </a:t>
            </a:r>
            <a:r>
              <a:rPr lang="en-US" b="1" dirty="0">
                <a:solidFill>
                  <a:schemeClr val="bg1"/>
                </a:solidFill>
                <a:latin typeface="Avenir LT Std 55 Roman"/>
                <a:ea typeface="ＭＳ Ｐゴシック" charset="-128"/>
                <a:cs typeface="Arial" pitchFamily="34" charset="0"/>
              </a:rPr>
              <a:t>of outside equity for startups</a:t>
            </a:r>
            <a:endParaRPr lang="en-US" sz="1800" b="1" dirty="0">
              <a:solidFill>
                <a:schemeClr val="bg1"/>
              </a:solidFill>
              <a:latin typeface="Avenir LT Std 55 Roman"/>
              <a:ea typeface="ＭＳ Ｐゴシック" charset="-128"/>
              <a:cs typeface="Arial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840480" y="792777"/>
            <a:ext cx="2331720" cy="1417023"/>
          </a:xfrm>
          <a:prstGeom prst="rect">
            <a:avLst/>
          </a:prstGeom>
          <a:solidFill>
            <a:srgbClr val="771619"/>
          </a:solidFill>
          <a:ln w="25400">
            <a:solidFill>
              <a:srgbClr val="771619"/>
            </a:solidFill>
            <a:miter lim="800000"/>
            <a:headEnd/>
            <a:tailEnd/>
          </a:ln>
          <a:effectLst/>
        </p:spPr>
        <p:txBody>
          <a:bodyPr anchor="ctr" anchorCtr="0"/>
          <a:lstStyle/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Avenir LT Std 55 Roman"/>
                <a:ea typeface="ＭＳ Ｐゴシック" charset="-128"/>
                <a:cs typeface="Arial" pitchFamily="34" charset="0"/>
              </a:rPr>
              <a:t>71K+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152400" y="762000"/>
            <a:ext cx="3931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Avenir LT Std 55 Roman"/>
              </a:rPr>
              <a:t>2015 National Market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50838" y="1351746"/>
            <a:ext cx="2163762" cy="858054"/>
          </a:xfrm>
          <a:prstGeom prst="rect">
            <a:avLst/>
          </a:prstGeom>
          <a:solidFill>
            <a:srgbClr val="538738"/>
          </a:solidFill>
          <a:ln w="25400">
            <a:solidFill>
              <a:srgbClr val="538738"/>
            </a:solidFill>
            <a:miter lim="800000"/>
            <a:headEnd/>
            <a:tailEnd/>
          </a:ln>
          <a:effectLst/>
        </p:spPr>
        <p:txBody>
          <a:bodyPr anchor="ctr" anchorCtr="0"/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Avenir LT Std 55 Roman"/>
                <a:ea typeface="ＭＳ Ｐゴシック" charset="-128"/>
                <a:cs typeface="Arial" pitchFamily="34" charset="0"/>
              </a:rPr>
              <a:t>  </a:t>
            </a:r>
            <a:r>
              <a:rPr lang="en-US" sz="6000" b="1" dirty="0">
                <a:solidFill>
                  <a:schemeClr val="bg1"/>
                </a:solidFill>
                <a:latin typeface="Avenir LT Std 55 Roman"/>
                <a:ea typeface="ＭＳ Ｐゴシック" charset="-128"/>
                <a:cs typeface="Arial" pitchFamily="34" charset="0"/>
              </a:rPr>
              <a:t>$24B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172200" y="792777"/>
            <a:ext cx="2697480" cy="1419628"/>
          </a:xfrm>
          <a:prstGeom prst="rect">
            <a:avLst/>
          </a:prstGeom>
          <a:solidFill>
            <a:srgbClr val="771619"/>
          </a:solidFill>
          <a:ln w="25400">
            <a:solidFill>
              <a:srgbClr val="771619"/>
            </a:solidFill>
            <a:miter lim="800000"/>
            <a:headEnd/>
            <a:tailEnd/>
          </a:ln>
          <a:effectLst/>
        </p:spPr>
        <p:txBody>
          <a:bodyPr anchor="ctr" anchorCtr="0"/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Avenir LT Std 55 Roman"/>
                <a:ea typeface="ＭＳ Ｐゴシック" charset="-128"/>
                <a:cs typeface="Arial" pitchFamily="34" charset="0"/>
              </a:rPr>
              <a:t>deals</a:t>
            </a:r>
          </a:p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Avenir LT Std 55 Roman"/>
                <a:ea typeface="ＭＳ Ｐゴシック" charset="-128"/>
                <a:cs typeface="Arial" pitchFamily="34" charset="0"/>
              </a:rPr>
              <a:t>in every state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470245" y="1350793"/>
            <a:ext cx="1278795" cy="860143"/>
          </a:xfrm>
          <a:prstGeom prst="rect">
            <a:avLst/>
          </a:prstGeom>
          <a:solidFill>
            <a:srgbClr val="538738"/>
          </a:solidFill>
          <a:ln w="25400">
            <a:solidFill>
              <a:srgbClr val="538738"/>
            </a:solidFill>
            <a:miter lim="800000"/>
            <a:headEnd/>
            <a:tailEnd/>
          </a:ln>
          <a:effectLst/>
        </p:spPr>
        <p:txBody>
          <a:bodyPr anchor="ctr" anchorCtr="0"/>
          <a:lstStyle/>
          <a:p>
            <a:pPr>
              <a:defRPr/>
            </a:pPr>
            <a:r>
              <a:rPr lang="en-US" b="1" dirty="0">
                <a:latin typeface="Avenir LT Std 55 Roman"/>
                <a:ea typeface="ＭＳ Ｐゴシック" charset="-128"/>
                <a:cs typeface="Arial" pitchFamily="34" charset="0"/>
              </a:rPr>
              <a:t>invested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274320" y="3429000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Avenir LT Std 55 Roman"/>
              </a:rPr>
              <a:t>Averages</a:t>
            </a:r>
          </a:p>
        </p:txBody>
      </p:sp>
      <p:sp>
        <p:nvSpPr>
          <p:cNvPr id="68" name="Rectangle 11"/>
          <p:cNvSpPr>
            <a:spLocks noChangeArrowheads="1"/>
          </p:cNvSpPr>
          <p:nvPr/>
        </p:nvSpPr>
        <p:spPr bwMode="auto">
          <a:xfrm>
            <a:off x="7315200" y="3947160"/>
            <a:ext cx="1676400" cy="1935480"/>
          </a:xfrm>
          <a:prstGeom prst="rect">
            <a:avLst/>
          </a:prstGeom>
          <a:solidFill>
            <a:srgbClr val="0879A9"/>
          </a:solidFill>
          <a:ln w="25400">
            <a:solidFill>
              <a:srgbClr val="0879A9"/>
            </a:solidFill>
            <a:miter lim="800000"/>
            <a:headEnd/>
            <a:tailEnd/>
          </a:ln>
          <a:effectLst/>
        </p:spPr>
        <p:txBody>
          <a:bodyPr anchor="ctr" anchorCtr="0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venir LT Std 55 Roman"/>
                <a:ea typeface="ＭＳ Ｐゴシック" charset="-128"/>
                <a:cs typeface="Arial" pitchFamily="34" charset="0"/>
              </a:rPr>
              <a:t>Group Valuation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venir LT Std 55 Roman"/>
                <a:ea typeface="ＭＳ Ｐゴシック" charset="-128"/>
                <a:cs typeface="Arial" pitchFamily="34" charset="0"/>
              </a:rPr>
              <a:t>$4+M</a:t>
            </a:r>
          </a:p>
        </p:txBody>
      </p:sp>
      <p:sp>
        <p:nvSpPr>
          <p:cNvPr id="69" name="Rectangle 11"/>
          <p:cNvSpPr>
            <a:spLocks noChangeArrowheads="1"/>
          </p:cNvSpPr>
          <p:nvPr/>
        </p:nvSpPr>
        <p:spPr bwMode="auto">
          <a:xfrm>
            <a:off x="3733800" y="3962400"/>
            <a:ext cx="1752600" cy="1920240"/>
          </a:xfrm>
          <a:prstGeom prst="rect">
            <a:avLst/>
          </a:prstGeom>
          <a:solidFill>
            <a:srgbClr val="F7921E"/>
          </a:solidFill>
          <a:ln w="25400">
            <a:solidFill>
              <a:srgbClr val="F7921E"/>
            </a:solidFill>
            <a:miter lim="800000"/>
            <a:headEnd/>
            <a:tailEnd/>
          </a:ln>
          <a:effectLst/>
        </p:spPr>
        <p:txBody>
          <a:bodyPr anchor="ctr" anchorCtr="0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venir LT Std 55 Roman"/>
                <a:ea typeface="ＭＳ Ｐゴシック" charset="-128"/>
                <a:cs typeface="Arial" pitchFamily="34" charset="0"/>
              </a:rPr>
              <a:t>Group deal size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venir LT Std 55 Roman"/>
                <a:ea typeface="ＭＳ Ｐゴシック" charset="-128"/>
                <a:cs typeface="Arial" pitchFamily="34" charset="0"/>
              </a:rPr>
              <a:t>$850K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383487" y="3200400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LT Std 55 Roman"/>
                <a:ea typeface="ＭＳ Ｐゴシック" charset="-128"/>
                <a:cs typeface="Arial" pitchFamily="34" charset="0"/>
              </a:rPr>
              <a:t>of</a:t>
            </a:r>
            <a:endParaRPr lang="en-US" dirty="0"/>
          </a:p>
        </p:txBody>
      </p:sp>
      <p:sp>
        <p:nvSpPr>
          <p:cNvPr id="71" name="Rectangle 11"/>
          <p:cNvSpPr>
            <a:spLocks noChangeArrowheads="1"/>
          </p:cNvSpPr>
          <p:nvPr/>
        </p:nvSpPr>
        <p:spPr bwMode="auto">
          <a:xfrm>
            <a:off x="1905000" y="3962400"/>
            <a:ext cx="1691640" cy="1920240"/>
          </a:xfrm>
          <a:prstGeom prst="rect">
            <a:avLst/>
          </a:prstGeom>
          <a:solidFill>
            <a:srgbClr val="538738"/>
          </a:solidFill>
          <a:ln w="25400">
            <a:solidFill>
              <a:srgbClr val="538738"/>
            </a:solidFill>
            <a:miter lim="800000"/>
            <a:headEnd/>
            <a:tailEnd/>
          </a:ln>
          <a:effectLst/>
        </p:spPr>
        <p:txBody>
          <a:bodyPr anchor="ctr" anchorCtr="0"/>
          <a:lstStyle/>
          <a:p>
            <a:pPr algn="ctr">
              <a:defRPr/>
            </a:pPr>
            <a:endParaRPr lang="en-US" b="1" dirty="0">
              <a:solidFill>
                <a:schemeClr val="bg1"/>
              </a:solidFill>
              <a:latin typeface="Avenir LT Std 55 Roman"/>
              <a:ea typeface="ＭＳ Ｐゴシック" charset="-128"/>
              <a:cs typeface="Arial" pitchFamily="34" charset="0"/>
            </a:endParaRP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venir LT Std 55 Roman"/>
                <a:ea typeface="ＭＳ Ｐゴシック" charset="-128"/>
                <a:cs typeface="Arial" pitchFamily="34" charset="0"/>
              </a:rPr>
              <a:t>Market deal size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venir LT Std 55 Roman"/>
                <a:ea typeface="ＭＳ Ｐゴシック" charset="-128"/>
                <a:cs typeface="Arial" pitchFamily="34" charset="0"/>
              </a:rPr>
              <a:t>$345K</a:t>
            </a:r>
          </a:p>
          <a:p>
            <a:pPr algn="ctr">
              <a:defRPr/>
            </a:pPr>
            <a:endParaRPr lang="en-US" sz="1800" dirty="0">
              <a:solidFill>
                <a:schemeClr val="bg1"/>
              </a:solidFill>
              <a:latin typeface="Avenir LT Std 55 Roman"/>
              <a:ea typeface="ＭＳ Ｐゴシック" charset="-128"/>
              <a:cs typeface="Arial" pitchFamily="34" charset="0"/>
            </a:endParaRPr>
          </a:p>
        </p:txBody>
      </p:sp>
      <p:sp>
        <p:nvSpPr>
          <p:cNvPr id="72" name="Rectangle 11"/>
          <p:cNvSpPr>
            <a:spLocks noChangeArrowheads="1"/>
          </p:cNvSpPr>
          <p:nvPr/>
        </p:nvSpPr>
        <p:spPr bwMode="auto">
          <a:xfrm>
            <a:off x="76200" y="3962400"/>
            <a:ext cx="1691640" cy="1920240"/>
          </a:xfrm>
          <a:prstGeom prst="rect">
            <a:avLst/>
          </a:prstGeom>
          <a:solidFill>
            <a:srgbClr val="771619"/>
          </a:solidFill>
          <a:ln w="25400">
            <a:solidFill>
              <a:srgbClr val="771619"/>
            </a:solidFill>
            <a:miter lim="800000"/>
            <a:headEnd/>
            <a:tailEnd/>
          </a:ln>
          <a:effectLst/>
        </p:spPr>
        <p:txBody>
          <a:bodyPr anchor="ctr" anchorCtr="0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venir LT Std 55 Roman"/>
                <a:ea typeface="ＭＳ Ｐゴシック" charset="-128"/>
                <a:cs typeface="Arial" pitchFamily="34" charset="0"/>
              </a:rPr>
              <a:t>Individual check size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venir LT Std 55 Roman"/>
                <a:ea typeface="ＭＳ Ｐゴシック" charset="-128"/>
                <a:cs typeface="Arial" pitchFamily="34" charset="0"/>
              </a:rPr>
              <a:t>$10 - $50K</a:t>
            </a:r>
          </a:p>
        </p:txBody>
      </p:sp>
      <p:sp>
        <p:nvSpPr>
          <p:cNvPr id="73" name="Rectangle 11"/>
          <p:cNvSpPr>
            <a:spLocks noChangeArrowheads="1"/>
          </p:cNvSpPr>
          <p:nvPr/>
        </p:nvSpPr>
        <p:spPr bwMode="auto">
          <a:xfrm>
            <a:off x="5562600" y="3962400"/>
            <a:ext cx="1691640" cy="1920240"/>
          </a:xfrm>
          <a:prstGeom prst="rect">
            <a:avLst/>
          </a:prstGeom>
          <a:solidFill>
            <a:srgbClr val="538738"/>
          </a:solidFill>
          <a:ln w="25400">
            <a:solidFill>
              <a:srgbClr val="538738"/>
            </a:solidFill>
            <a:miter lim="800000"/>
            <a:headEnd/>
            <a:tailEnd/>
          </a:ln>
          <a:effectLst/>
        </p:spPr>
        <p:txBody>
          <a:bodyPr anchor="ctr" anchorCtr="0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venir LT Std 55 Roman"/>
                <a:ea typeface="ＭＳ Ｐゴシック" charset="-128"/>
                <a:cs typeface="Arial" pitchFamily="34" charset="0"/>
              </a:rPr>
              <a:t>Market Valuation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venir LT Std 55 Roman"/>
                <a:ea typeface="ＭＳ Ｐゴシック" charset="-128"/>
                <a:cs typeface="Arial" pitchFamily="34" charset="0"/>
              </a:rPr>
              <a:t>$2.7M</a:t>
            </a:r>
          </a:p>
        </p:txBody>
      </p:sp>
    </p:spTree>
    <p:extLst>
      <p:ext uri="{BB962C8B-B14F-4D97-AF65-F5344CB8AC3E}">
        <p14:creationId xmlns:p14="http://schemas.microsoft.com/office/powerpoint/2010/main" val="2759924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5776"/>
            <a:ext cx="8077200" cy="685800"/>
          </a:xfrm>
        </p:spPr>
        <p:txBody>
          <a:bodyPr/>
          <a:lstStyle/>
          <a:p>
            <a:pPr algn="l"/>
            <a:r>
              <a:rPr lang="en-US" dirty="0"/>
              <a:t>Angels Fund Majority of Startups</a:t>
            </a:r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381000" y="4953000"/>
            <a:ext cx="83058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Arial Narrow" pitchFamily="34" charset="0"/>
              </a:rPr>
              <a:t>Sources:  “Angel Investing Market for 2015, Center for Venture Research/ UNH; </a:t>
            </a:r>
          </a:p>
          <a:p>
            <a:pPr eaLnBrk="1" hangingPunct="1"/>
            <a:r>
              <a:rPr lang="en-US" sz="1400" dirty="0">
                <a:latin typeface="Arial Narrow" pitchFamily="34" charset="0"/>
              </a:rPr>
              <a:t>NVCA 2016 Yearbook; PwC MoneyTree</a:t>
            </a:r>
          </a:p>
          <a:p>
            <a:pPr eaLnBrk="1" hangingPunct="1"/>
            <a:endParaRPr lang="en-US" sz="1400" dirty="0">
              <a:latin typeface="Arial Narrow" pitchFamily="34" charset="0"/>
            </a:endParaRPr>
          </a:p>
          <a:p>
            <a:pPr eaLnBrk="1" hangingPunct="1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*(12 expansion-stage companies accounted for more than $10 B of this total)</a:t>
            </a: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304800" y="1600200"/>
            <a:ext cx="4114800" cy="3276600"/>
          </a:xfrm>
          <a:prstGeom prst="rect">
            <a:avLst/>
          </a:prstGeom>
          <a:noFill/>
          <a:ln w="25400">
            <a:solidFill>
              <a:srgbClr val="538738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prstClr val="black"/>
                </a:solidFill>
                <a:latin typeface="Arial Narrow" panose="020B0606020202030204" pitchFamily="34" charset="0"/>
              </a:rPr>
              <a:t>$24.6 billion</a:t>
            </a:r>
          </a:p>
          <a:p>
            <a:pPr marL="228600" indent="-2286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71,000 deals</a:t>
            </a:r>
          </a:p>
          <a:p>
            <a:pPr marL="228600" indent="-2286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17,750 seed</a:t>
            </a:r>
          </a:p>
          <a:p>
            <a:pPr marL="228600" indent="-228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prstClr val="black"/>
                </a:solidFill>
                <a:latin typeface="Arial Narrow" panose="020B0606020202030204" pitchFamily="34" charset="0"/>
              </a:rPr>
              <a:t>31,950 early stage</a:t>
            </a:r>
          </a:p>
          <a:p>
            <a:pPr marL="228600" indent="-228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prstClr val="black"/>
                </a:solidFill>
                <a:latin typeface="Arial Narrow" panose="020B0606020202030204" pitchFamily="34" charset="0"/>
              </a:rPr>
              <a:t>19,170 expansion </a:t>
            </a:r>
          </a:p>
          <a:p>
            <a:pPr marL="228600" indent="-228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prstClr val="black"/>
                </a:solidFill>
                <a:latin typeface="Arial Narrow" panose="020B0606020202030204" pitchFamily="34" charset="0"/>
              </a:rPr>
              <a:t>305,000 individuals</a:t>
            </a:r>
          </a:p>
          <a:p>
            <a:pPr marL="228600" indent="-228600">
              <a:spcBef>
                <a:spcPct val="20000"/>
              </a:spcBef>
            </a:pPr>
            <a:endParaRPr lang="en-US" sz="28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228600" y="1066800"/>
            <a:ext cx="4267200" cy="523220"/>
          </a:xfrm>
          <a:prstGeom prst="rect">
            <a:avLst/>
          </a:prstGeom>
          <a:solidFill>
            <a:srgbClr val="538738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prstClr val="white"/>
                </a:solidFill>
                <a:latin typeface="Arial Narrow" panose="020B0606020202030204" pitchFamily="34" charset="0"/>
              </a:rPr>
              <a:t>Angel Investors </a:t>
            </a: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4724400" y="1600200"/>
            <a:ext cx="3962400" cy="3276600"/>
          </a:xfrm>
          <a:prstGeom prst="rect">
            <a:avLst/>
          </a:prstGeom>
          <a:noFill/>
          <a:ln w="25400">
            <a:solidFill>
              <a:srgbClr val="F7921E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prstClr val="black"/>
                </a:solidFill>
                <a:latin typeface="Arial Narrow" panose="020B0606020202030204" pitchFamily="34" charset="0"/>
              </a:rPr>
              <a:t>$59.1 billion*</a:t>
            </a:r>
          </a:p>
          <a:p>
            <a:pPr marL="228600" indent="-2286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4,380 deals</a:t>
            </a:r>
          </a:p>
          <a:p>
            <a:pPr marL="228600" indent="-2286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186 seed</a:t>
            </a:r>
          </a:p>
          <a:p>
            <a:pPr marL="228600" indent="-228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prstClr val="black"/>
                </a:solidFill>
                <a:latin typeface="Arial Narrow" panose="020B0606020202030204" pitchFamily="34" charset="0"/>
              </a:rPr>
              <a:t>2,219 early stage</a:t>
            </a:r>
          </a:p>
          <a:p>
            <a:pPr marL="228600" indent="-228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prstClr val="black"/>
                </a:solidFill>
                <a:latin typeface="Arial Narrow" panose="020B0606020202030204" pitchFamily="34" charset="0"/>
              </a:rPr>
              <a:t>1,975 later/expansion</a:t>
            </a:r>
          </a:p>
          <a:p>
            <a:pPr marL="228600" indent="-228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prstClr val="black"/>
                </a:solidFill>
                <a:latin typeface="Arial Narrow" panose="020B0606020202030204" pitchFamily="34" charset="0"/>
              </a:rPr>
              <a:t>718 active firm</a:t>
            </a:r>
            <a:r>
              <a:rPr lang="en-US" sz="2800" dirty="0">
                <a:solidFill>
                  <a:prstClr val="black"/>
                </a:solidFill>
                <a:latin typeface="+mn-lt"/>
              </a:rPr>
              <a:t>s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4648200" y="1066800"/>
            <a:ext cx="4114800" cy="523220"/>
          </a:xfrm>
          <a:prstGeom prst="rect">
            <a:avLst/>
          </a:prstGeom>
          <a:solidFill>
            <a:srgbClr val="F7921E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prstClr val="white"/>
                </a:solidFill>
                <a:latin typeface="Arial Narrow" panose="020B0606020202030204" pitchFamily="34" charset="0"/>
              </a:rPr>
              <a:t>Venture Capital </a:t>
            </a:r>
            <a:endParaRPr lang="en-US" sz="2800" b="1" dirty="0">
              <a:solidFill>
                <a:prstClr val="whit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047954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5776"/>
            <a:ext cx="83820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ANGEL VS VC INVESTMENT SIZE AND VALUATION</a:t>
            </a:r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76200" y="5562601"/>
            <a:ext cx="8839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Arial Narrow" pitchFamily="34" charset="0"/>
              </a:rPr>
              <a:t>Sources:  “Angel Investing Market for 2015, Center for Venture Research/ UNH;  AngelList; NVCA 2015 Yearbook; PwC MoneyTree</a:t>
            </a: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3810000" y="1524000"/>
            <a:ext cx="2590800" cy="3581400"/>
          </a:xfrm>
          <a:prstGeom prst="rect">
            <a:avLst/>
          </a:prstGeom>
          <a:noFill/>
          <a:ln w="25400">
            <a:solidFill>
              <a:srgbClr val="538738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$24.6 billion</a:t>
            </a:r>
          </a:p>
          <a:p>
            <a:pPr marL="228600" indent="-2286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71,000 deals</a:t>
            </a:r>
          </a:p>
          <a:p>
            <a:pPr marL="228600" indent="-2286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28600" indent="-2286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$2.6M</a:t>
            </a:r>
          </a:p>
          <a:p>
            <a:pPr marL="228600" indent="-2286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28600" indent="-2286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28600" indent="-2286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$347K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3810000" y="1066800"/>
            <a:ext cx="2610555" cy="461665"/>
          </a:xfrm>
          <a:prstGeom prst="rect">
            <a:avLst/>
          </a:prstGeom>
          <a:solidFill>
            <a:srgbClr val="538738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prstClr val="white"/>
                </a:solidFill>
                <a:latin typeface="Arial Narrow" panose="020B0606020202030204" pitchFamily="34" charset="0"/>
              </a:rPr>
              <a:t>Angel Investors </a:t>
            </a: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6400800" y="1524000"/>
            <a:ext cx="2209800" cy="3581400"/>
          </a:xfrm>
          <a:prstGeom prst="rect">
            <a:avLst/>
          </a:prstGeom>
          <a:noFill/>
          <a:ln w="25400">
            <a:solidFill>
              <a:srgbClr val="F7921E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$59.1 billion*</a:t>
            </a:r>
          </a:p>
          <a:p>
            <a:pPr marL="228600" indent="-2286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4,361 deals</a:t>
            </a:r>
          </a:p>
          <a:p>
            <a:pPr marL="228600" indent="-2286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28600" indent="-2286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$5.1M</a:t>
            </a:r>
          </a:p>
          <a:p>
            <a:pPr marL="228600" indent="-2286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28600" indent="-2286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28600" indent="-2286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$13.6M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6400800" y="1066800"/>
            <a:ext cx="2209800" cy="461665"/>
          </a:xfrm>
          <a:prstGeom prst="rect">
            <a:avLst/>
          </a:prstGeom>
          <a:solidFill>
            <a:srgbClr val="F7921E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prstClr val="white"/>
                </a:solidFill>
                <a:latin typeface="Arial Narrow" panose="020B0606020202030204" pitchFamily="34" charset="0"/>
              </a:rPr>
              <a:t>Venture Capital </a:t>
            </a:r>
            <a:endParaRPr lang="en-US" sz="2400" b="1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447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Narrow" pitchFamily="34" charset="0"/>
              </a:rPr>
              <a:t>Total Invested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19050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Narrow" pitchFamily="34" charset="0"/>
              </a:rPr>
              <a:t>Total Deals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0" y="24384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Average Seed/Early  Stage Pre-Money Valuation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0" y="3905071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Average Investment per deal (all deal sizes)</a:t>
            </a:r>
          </a:p>
        </p:txBody>
      </p:sp>
    </p:spTree>
    <p:extLst>
      <p:ext uri="{BB962C8B-B14F-4D97-AF65-F5344CB8AC3E}">
        <p14:creationId xmlns:p14="http://schemas.microsoft.com/office/powerpoint/2010/main" val="195258096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ACA 2015 Templa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6A6C5"/>
      </a:accent1>
      <a:accent2>
        <a:srgbClr val="8EB076"/>
      </a:accent2>
      <a:accent3>
        <a:srgbClr val="E6C35C"/>
      </a:accent3>
      <a:accent4>
        <a:srgbClr val="CF956D"/>
      </a:accent4>
      <a:accent5>
        <a:srgbClr val="7F7F7F"/>
      </a:accent5>
      <a:accent6>
        <a:srgbClr val="ACD5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859</TotalTime>
  <Words>1429</Words>
  <Application>Microsoft Office PowerPoint</Application>
  <PresentationFormat>On-screen Show (4:3)</PresentationFormat>
  <Paragraphs>271</Paragraphs>
  <Slides>36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ＭＳ Ｐゴシック</vt:lpstr>
      <vt:lpstr>Arial</vt:lpstr>
      <vt:lpstr>Arial Narrow</vt:lpstr>
      <vt:lpstr>Avenir LT Std 55 Roman</vt:lpstr>
      <vt:lpstr>Calibri</vt:lpstr>
      <vt:lpstr>Courier New</vt:lpstr>
      <vt:lpstr>Wingdings</vt:lpstr>
      <vt:lpstr>Office Theme</vt:lpstr>
      <vt:lpstr>Worksheet</vt:lpstr>
      <vt:lpstr>Chart</vt:lpstr>
      <vt:lpstr>PowerPoint Presentation</vt:lpstr>
      <vt:lpstr>Topics in my presentation</vt:lpstr>
      <vt:lpstr>Angel capital association today</vt:lpstr>
      <vt:lpstr>Members are top groups &amp; platforms</vt:lpstr>
      <vt:lpstr>Aca members fund great companies, exits</vt:lpstr>
      <vt:lpstr>ANGELs fund high-growth companies</vt:lpstr>
      <vt:lpstr>Key American angel stats (estimates)</vt:lpstr>
      <vt:lpstr>Angels Fund Majority of Startups</vt:lpstr>
      <vt:lpstr>ANGEL VS VC INVESTMENT SIZE AND VALUATION</vt:lpstr>
      <vt:lpstr>PowerPoint Presentation</vt:lpstr>
      <vt:lpstr>PowerPoint Presentation</vt:lpstr>
      <vt:lpstr>Multiple groups needed to fill rounds</vt:lpstr>
      <vt:lpstr>PowerPoint Presentation</vt:lpstr>
      <vt:lpstr>PowerPoint Presentation</vt:lpstr>
      <vt:lpstr>Many ways to invest</vt:lpstr>
      <vt:lpstr>Angel groups vary by number of investors</vt:lpstr>
      <vt:lpstr>…and also in deal activity</vt:lpstr>
      <vt:lpstr>Groups also vary in amount invested</vt:lpstr>
      <vt:lpstr>Diversity is increasing…we must do more!</vt:lpstr>
      <vt:lpstr>Aca groups by investment structure</vt:lpstr>
      <vt:lpstr>ANGEL FUNDS BY DOLLAR SIZE</vt:lpstr>
      <vt:lpstr>Big evolution: where groups invest</vt:lpstr>
      <vt:lpstr>Deal structure preferences</vt:lpstr>
      <vt:lpstr>Some investment practices that work</vt:lpstr>
      <vt:lpstr>Portfolio strategy Risks &amp; rewards of angel investing</vt:lpstr>
      <vt:lpstr>syndication</vt:lpstr>
      <vt:lpstr>Focus before and after check</vt:lpstr>
      <vt:lpstr>Investment structures – convertible debt</vt:lpstr>
      <vt:lpstr>Online investing – fill rounds, diversify</vt:lpstr>
      <vt:lpstr>New models bring diversity, better decisions</vt:lpstr>
      <vt:lpstr>Aca resources available to you</vt:lpstr>
      <vt:lpstr>Investors: come to 2017 aca summit</vt:lpstr>
      <vt:lpstr>More information</vt:lpstr>
      <vt:lpstr>Trends in US early-stage investing</vt:lpstr>
      <vt:lpstr>American startup ECOSYSTEM</vt:lpstr>
      <vt:lpstr>Profile of Angel investors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isen</dc:creator>
  <cp:lastModifiedBy>Marianne Hudson</cp:lastModifiedBy>
  <cp:revision>247</cp:revision>
  <cp:lastPrinted>2016-05-24T21:19:13Z</cp:lastPrinted>
  <dcterms:created xsi:type="dcterms:W3CDTF">2015-07-17T16:42:44Z</dcterms:created>
  <dcterms:modified xsi:type="dcterms:W3CDTF">2016-11-02T22:12:08Z</dcterms:modified>
</cp:coreProperties>
</file>